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AACEC70-06F6-42B5-90BA-3C0D5F5F469D}">
  <a:tblStyle styleId="{8AACEC70-06F6-42B5-90BA-3C0D5F5F469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7"/>
  </p:normalViewPr>
  <p:slideViewPr>
    <p:cSldViewPr snapToGrid="0">
      <p:cViewPr varScale="1">
        <p:scale>
          <a:sx n="139" d="100"/>
          <a:sy n="139" d="100"/>
        </p:scale>
        <p:origin x="840" y="1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224516160e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224516160e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g1224516160e_0_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1224516160e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1224516160e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ADD, output/performance strategies.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224516160e_0_1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1224516160e_0_1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ASD strategy slide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1224516160e_0_1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1224516160e_0_1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Dyslexia strategy slide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body" idx="1"/>
          </p:nvPr>
        </p:nvSpPr>
        <p:spPr>
          <a:xfrm>
            <a:off x="872067" y="2006600"/>
            <a:ext cx="7408200" cy="258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algn="l" rtl="0">
              <a:spcBef>
                <a:spcPts val="1200"/>
              </a:spcBef>
              <a:spcAft>
                <a:spcPts val="120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dt" idx="10"/>
          </p:nvPr>
        </p:nvSpPr>
        <p:spPr>
          <a:xfrm>
            <a:off x="5163672" y="4687623"/>
            <a:ext cx="3786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ftr" idx="11"/>
          </p:nvPr>
        </p:nvSpPr>
        <p:spPr>
          <a:xfrm>
            <a:off x="193638" y="4687623"/>
            <a:ext cx="3786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sldNum" idx="12"/>
          </p:nvPr>
        </p:nvSpPr>
        <p:spPr>
          <a:xfrm>
            <a:off x="3991088" y="4687622"/>
            <a:ext cx="11619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0" lvl="0" indent="0" algn="ctr" rtl="0">
              <a:spcBef>
                <a:spcPts val="0"/>
              </a:spcBef>
              <a:buNone/>
              <a:defRPr/>
            </a:lvl1pPr>
            <a:lvl2pPr marL="0" lvl="1" indent="0" algn="ctr" rtl="0">
              <a:spcBef>
                <a:spcPts val="0"/>
              </a:spcBef>
              <a:buNone/>
              <a:defRPr/>
            </a:lvl2pPr>
            <a:lvl3pPr marL="0" lvl="2" indent="0" algn="ctr" rtl="0">
              <a:spcBef>
                <a:spcPts val="0"/>
              </a:spcBef>
              <a:buNone/>
              <a:defRPr/>
            </a:lvl3pPr>
            <a:lvl4pPr marL="0" lvl="3" indent="0" algn="ctr" rtl="0">
              <a:spcBef>
                <a:spcPts val="0"/>
              </a:spcBef>
              <a:buNone/>
              <a:defRPr/>
            </a:lvl4pPr>
            <a:lvl5pPr marL="0" lvl="4" indent="0" algn="ctr" rtl="0">
              <a:spcBef>
                <a:spcPts val="0"/>
              </a:spcBef>
              <a:buNone/>
              <a:defRPr/>
            </a:lvl5pPr>
            <a:lvl6pPr marL="0" lvl="5" indent="0" algn="ctr" rtl="0">
              <a:spcBef>
                <a:spcPts val="0"/>
              </a:spcBef>
              <a:buNone/>
              <a:defRPr/>
            </a:lvl6pPr>
            <a:lvl7pPr marL="0" lvl="6" indent="0" algn="ctr" rtl="0">
              <a:spcBef>
                <a:spcPts val="0"/>
              </a:spcBef>
              <a:buNone/>
              <a:defRPr/>
            </a:lvl7pPr>
            <a:lvl8pPr marL="0" lvl="7" indent="0" algn="ctr" rtl="0">
              <a:spcBef>
                <a:spcPts val="0"/>
              </a:spcBef>
              <a:buNone/>
              <a:defRPr/>
            </a:lvl8pPr>
            <a:lvl9pPr marL="0" lvl="8" indent="0" algn="ctr" rtl="0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title"/>
          </p:nvPr>
        </p:nvSpPr>
        <p:spPr>
          <a:xfrm>
            <a:off x="457200" y="253746"/>
            <a:ext cx="8229600" cy="9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457200" y="141037"/>
            <a:ext cx="8229600" cy="6396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/>
              <a:t>Make It Stick</a:t>
            </a:r>
            <a:r>
              <a:rPr lang="en"/>
              <a:t> </a:t>
            </a:r>
            <a:r>
              <a:rPr lang="en" i="1"/>
              <a:t>(by Roediger III, McDaniel, Brown)</a:t>
            </a:r>
            <a:r>
              <a:rPr lang="en"/>
              <a:t> </a:t>
            </a:r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1"/>
          </p:nvPr>
        </p:nvSpPr>
        <p:spPr>
          <a:xfrm>
            <a:off x="872067" y="2675467"/>
            <a:ext cx="7408200" cy="345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47002" y="780637"/>
            <a:ext cx="5748001" cy="4160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8" name="Google Shape;68;p15"/>
          <p:cNvGraphicFramePr/>
          <p:nvPr/>
        </p:nvGraphicFramePr>
        <p:xfrm>
          <a:off x="712000" y="110550"/>
          <a:ext cx="7720000" cy="4753225"/>
        </p:xfrm>
        <a:graphic>
          <a:graphicData uri="http://schemas.openxmlformats.org/drawingml/2006/table">
            <a:tbl>
              <a:tblPr>
                <a:noFill/>
                <a:tableStyleId>{8AACEC70-06F6-42B5-90BA-3C0D5F5F469D}</a:tableStyleId>
              </a:tblPr>
              <a:tblGrid>
                <a:gridCol w="193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3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985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/>
                        <a:t>Change response mode.</a:t>
                      </a:r>
                      <a:endParaRPr sz="1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/>
                        <a:t>Provide outline of lesson/unit of study.</a:t>
                      </a:r>
                      <a:endParaRPr sz="1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/>
                        <a:t>Place students close to teacher.</a:t>
                      </a:r>
                      <a:endParaRPr sz="1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/>
                        <a:t>Encourage use of assignment books.</a:t>
                      </a:r>
                      <a:endParaRPr sz="14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25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/>
                        <a:t>Have students turn lined paper vertically for math.</a:t>
                      </a:r>
                      <a:endParaRPr sz="1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/>
                        <a:t>Use cues to denote important items.</a:t>
                      </a:r>
                      <a:endParaRPr sz="14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/>
                        <a:t>Design hierarchical workshops: easiest to more difficult.</a:t>
                      </a:r>
                      <a:endParaRPr sz="1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/>
                        <a:t>Allow use of instructional aids: number strips, calculators.</a:t>
                      </a:r>
                      <a:endParaRPr sz="14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25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/>
                        <a:t>Display works samples: sets expectations clearly.</a:t>
                      </a:r>
                      <a:endParaRPr sz="1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/>
                        <a:t>Use peer-mediated learning.</a:t>
                      </a:r>
                      <a:endParaRPr sz="1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/>
                        <a:t>Use flexible work times.</a:t>
                      </a:r>
                      <a:endParaRPr sz="1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/>
                        <a:t>Provide additional practice: have green folder ready for flow.</a:t>
                      </a:r>
                      <a:endParaRPr sz="14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525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/>
                        <a:t>Block out extraneous stimuli.</a:t>
                      </a:r>
                      <a:endParaRPr sz="1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/>
                        <a:t>Use of assistive technology: e-readers, text to speech, speech to text.</a:t>
                      </a:r>
                      <a:endParaRPr sz="1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/>
                        <a:t>Develop reading guides.</a:t>
                      </a:r>
                      <a:endParaRPr sz="1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/>
                        <a:t>Provide a glossary in content areas.</a:t>
                      </a:r>
                      <a:endParaRPr sz="14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9" name="Google Shape;69;p15"/>
          <p:cNvSpPr txBox="1"/>
          <p:nvPr/>
        </p:nvSpPr>
        <p:spPr>
          <a:xfrm>
            <a:off x="63100" y="2163150"/>
            <a:ext cx="648900" cy="2886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ADD</a:t>
            </a:r>
            <a:endParaRPr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4" name="Google Shape;74;p16"/>
          <p:cNvGraphicFramePr/>
          <p:nvPr/>
        </p:nvGraphicFramePr>
        <p:xfrm>
          <a:off x="712000" y="110550"/>
          <a:ext cx="7720000" cy="4901475"/>
        </p:xfrm>
        <a:graphic>
          <a:graphicData uri="http://schemas.openxmlformats.org/drawingml/2006/table">
            <a:tbl>
              <a:tblPr>
                <a:noFill/>
                <a:tableStyleId>{8AACEC70-06F6-42B5-90BA-3C0D5F5F469D}</a:tableStyleId>
              </a:tblPr>
              <a:tblGrid>
                <a:gridCol w="193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3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985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/>
                        <a:t>Calendars: visual timetables for day to day and long-term planning.</a:t>
                      </a:r>
                      <a:endParaRPr sz="1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/>
                        <a:t>Teaching = clear &amp; systematic: breaking down tasks into manageable chunks</a:t>
                      </a:r>
                      <a:endParaRPr sz="1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/>
                        <a:t>Safe Space: an area where a student can have a break/calm down, decompress.</a:t>
                      </a:r>
                      <a:endParaRPr sz="1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/>
                        <a:t>Find the reason for the behavior: usually linked with communication, sensory, social.</a:t>
                      </a:r>
                      <a:endParaRPr sz="14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25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/>
                        <a:t>Clear targets for learning &amp; production of work, projects, assignments.</a:t>
                      </a:r>
                      <a:endParaRPr sz="1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/>
                        <a:t>Partner with parents: listen to their experiences, set goals together. </a:t>
                      </a:r>
                      <a:endParaRPr sz="14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/>
                        <a:t>ASD is 24/7.</a:t>
                      </a:r>
                      <a:endParaRPr sz="1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/>
                        <a:t>Utilize skills &amp; knowledge that student has already mastered to teach/learn new skills.</a:t>
                      </a:r>
                      <a:endParaRPr sz="1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/>
                        <a:t>Share a common profile among teachers who are working with the student.</a:t>
                      </a:r>
                      <a:endParaRPr sz="14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25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/>
                        <a:t>Use concrete thinking processes: flowcharts, thinking maps, checklists.</a:t>
                      </a:r>
                      <a:endParaRPr sz="1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/>
                        <a:t>Harness special interests as motivation.</a:t>
                      </a:r>
                      <a:endParaRPr sz="1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/>
                        <a:t>Range of strategies to help understand perspective, intentions of others.</a:t>
                      </a:r>
                      <a:endParaRPr sz="1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/>
                        <a:t>Coaching/investing peers to provide support; specifically during transitions, collaborations.</a:t>
                      </a:r>
                      <a:endParaRPr sz="14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525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/>
                        <a:t>10 - 15 minutes of individual time for check-in/coaching by an adult daily.</a:t>
                      </a:r>
                      <a:endParaRPr sz="1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/>
                        <a:t>Weekly journal: allow for building relationship, emotional outlet.</a:t>
                      </a:r>
                      <a:endParaRPr sz="1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/>
                        <a:t>Providing warning of any impending change of routine, or switch of activity.</a:t>
                      </a:r>
                      <a:endParaRPr sz="1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/>
                        <a:t>Closed questioning: Give very clear choices: “Do you want to read or draw?” </a:t>
                      </a:r>
                      <a:endParaRPr sz="14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5" name="Google Shape;75;p16"/>
          <p:cNvSpPr txBox="1"/>
          <p:nvPr/>
        </p:nvSpPr>
        <p:spPr>
          <a:xfrm>
            <a:off x="74975" y="170650"/>
            <a:ext cx="564900" cy="3462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ASD</a:t>
            </a:r>
            <a:endParaRPr b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0" name="Google Shape;80;p17"/>
          <p:cNvGraphicFramePr/>
          <p:nvPr/>
        </p:nvGraphicFramePr>
        <p:xfrm>
          <a:off x="712000" y="110550"/>
          <a:ext cx="7720000" cy="4850350"/>
        </p:xfrm>
        <a:graphic>
          <a:graphicData uri="http://schemas.openxmlformats.org/drawingml/2006/table">
            <a:tbl>
              <a:tblPr>
                <a:noFill/>
                <a:tableStyleId>{8AACEC70-06F6-42B5-90BA-3C0D5F5F469D}</a:tableStyleId>
              </a:tblPr>
              <a:tblGrid>
                <a:gridCol w="193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3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985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/>
                        <a:t>Clarify/simplify written directions &amp; repeat directions.</a:t>
                      </a:r>
                      <a:endParaRPr sz="1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/>
                        <a:t>Maintain daily routines: structures support learning objectives.</a:t>
                      </a:r>
                      <a:endParaRPr sz="1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/>
                        <a:t>Provide a copy of lesson notes.</a:t>
                      </a:r>
                      <a:endParaRPr sz="1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/>
                        <a:t>Provide students with a graphic organizer, like thinking maps and model usage.</a:t>
                      </a:r>
                      <a:endParaRPr sz="14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25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/>
                        <a:t>Clear targets for learning &amp; production of work, projects, assignments.</a:t>
                      </a:r>
                      <a:endParaRPr sz="1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/>
                        <a:t>Partner with parents: listen to their experiences, set goals together. </a:t>
                      </a:r>
                      <a:endParaRPr sz="14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/>
                        <a:t>Emphasize daily review.</a:t>
                      </a:r>
                      <a:endParaRPr sz="1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/>
                        <a:t>Share a common profile among teachers who are working with the student.</a:t>
                      </a:r>
                      <a:endParaRPr sz="14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25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/>
                        <a:t>Use concrete thinking processes: flowcharts, thinking maps, checklists.</a:t>
                      </a:r>
                      <a:endParaRPr sz="1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/>
                        <a:t>Use mnemonic instruction: memory devices to help remember key concepts.</a:t>
                      </a:r>
                      <a:endParaRPr sz="1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/>
                        <a:t>Use balanced presentations &amp; activities.</a:t>
                      </a:r>
                      <a:endParaRPr sz="1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/>
                        <a:t>Coaching/investing peers to provide support; specifically during transitions, collaborations.</a:t>
                      </a:r>
                      <a:endParaRPr sz="14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525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/>
                        <a:t>10 - 15 minutes of individual time for check-in/coaching by an adult daily.</a:t>
                      </a:r>
                      <a:endParaRPr sz="1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/>
                        <a:t>Weekly journal: allow for building relationship, emotional outlet.</a:t>
                      </a:r>
                      <a:endParaRPr sz="1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/>
                        <a:t>Providing warning of any impending change of routine, or switch of activity.</a:t>
                      </a:r>
                      <a:endParaRPr sz="1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/>
                        <a:t>Closed questioning: Give very clear choices: “Do you want to read or draw?” </a:t>
                      </a:r>
                      <a:endParaRPr sz="14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1" name="Google Shape;81;p17"/>
          <p:cNvSpPr txBox="1"/>
          <p:nvPr/>
        </p:nvSpPr>
        <p:spPr>
          <a:xfrm>
            <a:off x="132200" y="4746900"/>
            <a:ext cx="985500" cy="3246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Dyslexia</a:t>
            </a:r>
            <a:endParaRPr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552</Words>
  <Application>Microsoft Macintosh PowerPoint</Application>
  <PresentationFormat>On-screen Show (16:9)</PresentationFormat>
  <Paragraphs>57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Arial</vt:lpstr>
      <vt:lpstr>Simple Light</vt:lpstr>
      <vt:lpstr>Make It Stick (by Roediger III, McDaniel, Brown)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Make It Stick (by Roediger III, McDaniel, Brown) </dc:title>
  <cp:lastModifiedBy>Philippe Ernewein</cp:lastModifiedBy>
  <cp:revision>1</cp:revision>
  <dcterms:modified xsi:type="dcterms:W3CDTF">2022-04-23T03:25:13Z</dcterms:modified>
</cp:coreProperties>
</file>