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B3689A-71B3-4086-833D-26DB9C7F0EEC}">
  <a:tblStyle styleId="{14B3689A-71B3-4086-833D-26DB9C7F0E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40" d="100"/>
          <a:sy n="140"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5fde4f16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5fde4f16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e3480ab16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e3480ab1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d66ceb2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d66ceb2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 this: How reading works</a:t>
            </a:r>
            <a:endParaRPr/>
          </a:p>
          <a:p>
            <a:pPr marL="0" lvl="0" indent="0" algn="l" rtl="0">
              <a:spcBef>
                <a:spcPts val="0"/>
              </a:spcBef>
              <a:spcAft>
                <a:spcPts val="0"/>
              </a:spcAft>
              <a:buClr>
                <a:schemeClr val="dk1"/>
              </a:buClr>
              <a:buSzPts val="1100"/>
              <a:buFont typeface="Arial"/>
              <a:buNone/>
            </a:pPr>
            <a:r>
              <a:rPr lang="en"/>
              <a:t>The brain performs four distinct processes when we read.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Orthographic Processor</a:t>
            </a:r>
            <a:endParaRPr/>
          </a:p>
          <a:p>
            <a:pPr marL="0" lvl="0" indent="0" algn="l" rtl="0">
              <a:spcBef>
                <a:spcPts val="0"/>
              </a:spcBef>
              <a:spcAft>
                <a:spcPts val="0"/>
              </a:spcAft>
              <a:buClr>
                <a:schemeClr val="dk1"/>
              </a:buClr>
              <a:buSzPts val="1100"/>
              <a:buFont typeface="Arial"/>
              <a:buNone/>
            </a:pPr>
            <a:r>
              <a:rPr lang="en"/>
              <a:t>This is the first step in reading – visual information causes the system to kick in.   We see a string of symbols (letters).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Phonological Processor</a:t>
            </a:r>
            <a:endParaRPr/>
          </a:p>
          <a:p>
            <a:pPr marL="0" lvl="0" indent="0" algn="l" rtl="0">
              <a:spcBef>
                <a:spcPts val="0"/>
              </a:spcBef>
              <a:spcAft>
                <a:spcPts val="0"/>
              </a:spcAft>
              <a:buClr>
                <a:schemeClr val="dk1"/>
              </a:buClr>
              <a:buSzPts val="1100"/>
              <a:buFont typeface="Arial"/>
              <a:buNone/>
            </a:pPr>
            <a:r>
              <a:rPr lang="en"/>
              <a:t>The letters (symbols) are identified as a word; their spoken equivalent.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Meaning Processor</a:t>
            </a:r>
            <a:endParaRPr/>
          </a:p>
          <a:p>
            <a:pPr marL="0" lvl="0" indent="0" algn="l" rtl="0">
              <a:spcBef>
                <a:spcPts val="0"/>
              </a:spcBef>
              <a:spcAft>
                <a:spcPts val="0"/>
              </a:spcAft>
              <a:buClr>
                <a:schemeClr val="dk1"/>
              </a:buClr>
              <a:buSzPts val="1100"/>
              <a:buFont typeface="Arial"/>
              <a:buNone/>
            </a:pPr>
            <a:r>
              <a:rPr lang="en"/>
              <a:t>We reference our mental dictionary of words to find the meaning of the word.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Context Processor</a:t>
            </a:r>
            <a:endParaRPr/>
          </a:p>
          <a:p>
            <a:pPr marL="0" lvl="0" indent="0" algn="l" rtl="0">
              <a:spcBef>
                <a:spcPts val="0"/>
              </a:spcBef>
              <a:spcAft>
                <a:spcPts val="0"/>
              </a:spcAft>
              <a:buClr>
                <a:schemeClr val="dk1"/>
              </a:buClr>
              <a:buSzPts val="1100"/>
              <a:buFont typeface="Arial"/>
              <a:buNone/>
            </a:pPr>
            <a:r>
              <a:rPr lang="en"/>
              <a:t>We select word meanings appropriate for the text being read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e3480ab16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e3480ab1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Moats’ books include Speech to Print: Language Essentials for Teachers (Brookes Publishing); Spelling: Development, Disability, and Instruction (Pro-Ed); Straight Talk About Reading (with Susan Hall,Contemporary Books), and Basic Facts about Dyslexia.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e3480ab1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e3480ab1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e3480ab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e3480ab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e3480ab16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e3480ab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fde4f16b7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fde4f16b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e3dd08ce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e3dd08ce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Bradley S. Witzel,  Ph.D., Professor</a:t>
            </a:r>
            <a:endParaRPr/>
          </a:p>
          <a:p>
            <a:pPr marL="0" lvl="0" indent="0" algn="l" rtl="0">
              <a:spcBef>
                <a:spcPts val="0"/>
              </a:spcBef>
              <a:spcAft>
                <a:spcPts val="0"/>
              </a:spcAft>
              <a:buClr>
                <a:schemeClr val="dk1"/>
              </a:buClr>
              <a:buSzPts val="1100"/>
              <a:buFont typeface="Arial"/>
              <a:buNone/>
            </a:pPr>
            <a:r>
              <a:rPr lang="en"/>
              <a:t>Program Director of the fully online MEd in Intervention</a:t>
            </a:r>
            <a:endParaRPr/>
          </a:p>
          <a:p>
            <a:pPr marL="0" lvl="0" indent="0" algn="l" rtl="0">
              <a:spcBef>
                <a:spcPts val="0"/>
              </a:spcBef>
              <a:spcAft>
                <a:spcPts val="0"/>
              </a:spcAft>
              <a:buClr>
                <a:schemeClr val="dk1"/>
              </a:buClr>
              <a:buSzPts val="1100"/>
              <a:buFont typeface="Arial"/>
              <a:buNone/>
            </a:pPr>
            <a:r>
              <a:rPr lang="en"/>
              <a:t>Department of Counseling, Leadership and Educational Studies</a:t>
            </a:r>
            <a:endParaRPr/>
          </a:p>
          <a:p>
            <a:pPr marL="0" lvl="0" indent="0" algn="l" rtl="0">
              <a:spcBef>
                <a:spcPts val="0"/>
              </a:spcBef>
              <a:spcAft>
                <a:spcPts val="0"/>
              </a:spcAft>
              <a:buClr>
                <a:schemeClr val="dk1"/>
              </a:buClr>
              <a:buSzPts val="1100"/>
              <a:buFont typeface="Arial"/>
              <a:buNone/>
            </a:pPr>
            <a:r>
              <a:rPr lang="en"/>
              <a:t>College of Education</a:t>
            </a:r>
            <a:endParaRPr/>
          </a:p>
          <a:p>
            <a:pPr marL="0" lvl="0" indent="0" algn="l" rtl="0">
              <a:spcBef>
                <a:spcPts val="0"/>
              </a:spcBef>
              <a:spcAft>
                <a:spcPts val="0"/>
              </a:spcAft>
              <a:buClr>
                <a:schemeClr val="dk1"/>
              </a:buClr>
              <a:buSzPts val="1100"/>
              <a:buFont typeface="Arial"/>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e3480ab16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e3480ab16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None/>
            </a:pPr>
            <a:endParaRPr/>
          </a:p>
          <a:p>
            <a:pPr marL="0" lvl="0" indent="0" algn="l" rtl="0">
              <a:spcBef>
                <a:spcPts val="0"/>
              </a:spcBef>
              <a:spcAft>
                <a:spcPts val="0"/>
              </a:spcAft>
              <a:buNone/>
            </a:pPr>
            <a:r>
              <a:rPr lang="en"/>
              <a:t>Bradley S. Witzel,  Ph.D., Professor</a:t>
            </a:r>
            <a:endParaRPr/>
          </a:p>
          <a:p>
            <a:pPr marL="0" lvl="0" indent="0" algn="l" rtl="0">
              <a:spcBef>
                <a:spcPts val="0"/>
              </a:spcBef>
              <a:spcAft>
                <a:spcPts val="0"/>
              </a:spcAft>
              <a:buNone/>
            </a:pPr>
            <a:r>
              <a:rPr lang="en"/>
              <a:t>Program Director of the fully online MEd in Intervention</a:t>
            </a:r>
            <a:endParaRPr/>
          </a:p>
          <a:p>
            <a:pPr marL="0" lvl="0" indent="0" algn="l" rtl="0">
              <a:spcBef>
                <a:spcPts val="0"/>
              </a:spcBef>
              <a:spcAft>
                <a:spcPts val="0"/>
              </a:spcAft>
              <a:buNone/>
            </a:pPr>
            <a:r>
              <a:rPr lang="en"/>
              <a:t>Department of Counseling, Leadership and Educational Studies</a:t>
            </a:r>
            <a:endParaRPr/>
          </a:p>
          <a:p>
            <a:pPr marL="0" lvl="0" indent="0" algn="l" rtl="0">
              <a:spcBef>
                <a:spcPts val="0"/>
              </a:spcBef>
              <a:spcAft>
                <a:spcPts val="0"/>
              </a:spcAft>
              <a:buNone/>
            </a:pPr>
            <a:r>
              <a:rPr lang="en"/>
              <a:t>College of Education</a:t>
            </a:r>
            <a:endParaRPr/>
          </a:p>
          <a:p>
            <a:pPr marL="0" lvl="0" indent="0" algn="l" rtl="0">
              <a:spcBef>
                <a:spcPts val="0"/>
              </a:spcBef>
              <a:spcAft>
                <a:spcPts val="0"/>
              </a:spcAft>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e3dd08ce6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e3dd08ce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None/>
            </a:pPr>
            <a:endParaRPr/>
          </a:p>
          <a:p>
            <a:pPr marL="0" lvl="0" indent="0" algn="l" rtl="0">
              <a:spcBef>
                <a:spcPts val="0"/>
              </a:spcBef>
              <a:spcAft>
                <a:spcPts val="0"/>
              </a:spcAft>
              <a:buNone/>
            </a:pPr>
            <a:r>
              <a:rPr lang="en"/>
              <a:t>Bradley S. Witzel,  Ph.D., Professor</a:t>
            </a:r>
            <a:endParaRPr/>
          </a:p>
          <a:p>
            <a:pPr marL="0" lvl="0" indent="0" algn="l" rtl="0">
              <a:spcBef>
                <a:spcPts val="0"/>
              </a:spcBef>
              <a:spcAft>
                <a:spcPts val="0"/>
              </a:spcAft>
              <a:buNone/>
            </a:pPr>
            <a:r>
              <a:rPr lang="en"/>
              <a:t>Program Director of the fully online MEd in Intervention</a:t>
            </a:r>
            <a:endParaRPr/>
          </a:p>
          <a:p>
            <a:pPr marL="0" lvl="0" indent="0" algn="l" rtl="0">
              <a:spcBef>
                <a:spcPts val="0"/>
              </a:spcBef>
              <a:spcAft>
                <a:spcPts val="0"/>
              </a:spcAft>
              <a:buNone/>
            </a:pPr>
            <a:r>
              <a:rPr lang="en"/>
              <a:t>Department of Counseling, Leadership and Educational Studies</a:t>
            </a:r>
            <a:endParaRPr/>
          </a:p>
          <a:p>
            <a:pPr marL="0" lvl="0" indent="0" algn="l" rtl="0">
              <a:spcBef>
                <a:spcPts val="0"/>
              </a:spcBef>
              <a:spcAft>
                <a:spcPts val="0"/>
              </a:spcAft>
              <a:buNone/>
            </a:pPr>
            <a:r>
              <a:rPr lang="en"/>
              <a:t>College of Education</a:t>
            </a:r>
            <a:endParaRPr/>
          </a:p>
          <a:p>
            <a:pPr marL="0" lvl="0" indent="0" algn="l" rtl="0">
              <a:spcBef>
                <a:spcPts val="0"/>
              </a:spcBef>
              <a:spcAft>
                <a:spcPts val="0"/>
              </a:spcAft>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fde4f16b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fde4f16b7_0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5fde4f16b7_0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Times New Roman"/>
              <a:buNone/>
            </a:pPr>
            <a:fld id="{00000000-1234-1234-1234-123412341234}" type="slidenum">
              <a:rPr lang="en"/>
              <a:t>2</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d66ceb2d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d66ceb2d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d66ceb2d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d66ceb2d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d66ceb2d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d66ceb2d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e3480ab1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e3480ab1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famous pipe. How people reproached me for it! And yet, could you stuff my pipe? No, it's just a representation, is it not? So if I had written on my picture 'This is a pipe', I'd have been lying!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René Magritte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Magritte's way of saying that, "an image is not be confused with something tangible"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0f741079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0f741079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e59d30f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e59d30f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 quick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d66ceb2d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d66ceb2d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dca211f1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dca211f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York Times headline, December 2015</a:t>
            </a:r>
            <a:endParaRPr/>
          </a:p>
          <a:p>
            <a:pPr marL="0" lvl="0" indent="0" algn="l" rtl="0">
              <a:spcBef>
                <a:spcPts val="0"/>
              </a:spcBef>
              <a:spcAft>
                <a:spcPts val="0"/>
              </a:spcAft>
              <a:buNone/>
            </a:pPr>
            <a:endParaRPr/>
          </a:p>
          <a:p>
            <a:pPr marL="0" lvl="0" indent="0" algn="l" rtl="0">
              <a:spcBef>
                <a:spcPts val="0"/>
              </a:spcBef>
              <a:spcAft>
                <a:spcPts val="0"/>
              </a:spcAft>
              <a:buNone/>
            </a:pPr>
            <a:r>
              <a:rPr lang="en"/>
              <a:t>In 5 years, over 2 million students have enrolled “Learning How to Learn,” which is offered by the University of California through Coursera, an online learning company which has partnered with a number of universities.</a:t>
            </a:r>
            <a:endParaRPr/>
          </a:p>
          <a:p>
            <a:pPr marL="0" lvl="0" indent="0" algn="l" rtl="0">
              <a:spcBef>
                <a:spcPts val="0"/>
              </a:spcBef>
              <a:spcAft>
                <a:spcPts val="0"/>
              </a:spcAft>
              <a:buNone/>
            </a:pPr>
            <a:endParaRPr/>
          </a:p>
          <a:p>
            <a:pPr marL="0" lvl="0" indent="0" algn="l" rtl="0">
              <a:spcBef>
                <a:spcPts val="0"/>
              </a:spcBef>
              <a:spcAft>
                <a:spcPts val="0"/>
              </a:spcAft>
              <a:buNone/>
            </a:pPr>
            <a:r>
              <a:rPr lang="en"/>
              <a:t>Completion rate is above 20 percent,roughly twice the average for most MOOCs (massive open online courses)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e3480ab16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e3480ab1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e3480ab16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e3480ab1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When learning, there are times in which you are focused and times in which you allow your mind to wander. This unfocused, or diffused, mode is just as valuable as the focused mode in allowing your brain to LEARN something. So — take breaks, meditate, think about other things, and give yourself plenty of time in both modes.</a:t>
            </a:r>
            <a:endParaRPr/>
          </a:p>
          <a:p>
            <a:pPr marL="457200" lvl="0" indent="-298450" algn="l" rtl="0">
              <a:spcBef>
                <a:spcPts val="0"/>
              </a:spcBef>
              <a:spcAft>
                <a:spcPts val="0"/>
              </a:spcAft>
              <a:buSzPts val="1100"/>
              <a:buAutoNum type="arabicPeriod"/>
            </a:pPr>
            <a:r>
              <a:rPr lang="en"/>
              <a:t>One way of making sure you’re taking regular breaks is to follow the Pomodoro technique. This is where you program for 25 minutes, then take a break for 5 minutes. The work and break time lengths can vary based on what works best for you. The important part is that you have a regular break. There are several applications out there that help you setup a Pomodoro timer.</a:t>
            </a:r>
            <a:endParaRPr/>
          </a:p>
          <a:p>
            <a:pPr marL="457200" lvl="0" indent="-298450" algn="l" rtl="0">
              <a:spcBef>
                <a:spcPts val="0"/>
              </a:spcBef>
              <a:spcAft>
                <a:spcPts val="0"/>
              </a:spcAft>
              <a:buSzPts val="1100"/>
              <a:buAutoNum type="arabicPeriod"/>
            </a:pPr>
            <a:r>
              <a:rPr lang="en"/>
              <a:t>Dr. Oakley points to Dr. Jeff Karpicke’s research about retrieval practice to provide scientific support behind taking a couple minutes to summarize or recall material you are trying to learn. It goes a long way to taking something from short-term memory to long-term learning. Even recalling material in different physical environments can help you grasp the material independent of any physical cues that your brain may have.</a:t>
            </a:r>
            <a:endParaRPr/>
          </a:p>
          <a:p>
            <a:pPr marL="45720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fde4f16b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fde4f16b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e4248f71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e4248f71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d66ceb2d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d66ceb2d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daf6c14e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daf6c14e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Asset-Based thinking</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Remedy for: you see what’s bad before you see what’s good - negative bias invites us to see &amp; respond more intensely to problems rather than possibilities</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Look at yourself and the world through the eyes of what’s working; ask, what’s working? What strengths are present?</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This is not pie-in-the-sky; it’s a decision to ID &amp; maximize what’s right, powerful &amp; effective.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ABT is at the center of a worldwide movement, showing hundreds of thousands of people how to make small shifts in perception and thinking.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d66ceb2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d66ceb2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 a mentor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daf6c14e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daf6c14e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e3480ab16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e3480ab16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e3480ab16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e3480ab16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0f741079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60f741079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daf6c14e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daf6c14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e4248f7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e4248f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students with ADHD and other learning disabilities are working very hard, yet often continue to experience ongoing failure and frustration at school…</a:t>
            </a:r>
            <a:endParaRPr/>
          </a:p>
          <a:p>
            <a:pPr marL="0" lvl="0" indent="0" algn="l" rtl="0">
              <a:spcBef>
                <a:spcPts val="0"/>
              </a:spcBef>
              <a:spcAft>
                <a:spcPts val="0"/>
              </a:spcAft>
              <a:buNone/>
            </a:pPr>
            <a:r>
              <a:rPr lang="en"/>
              <a:t>Some will behave in ways that divert attention from situations that can lead to further shame and public embarassment….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daf6c14e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daf6c14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in the DE-STRESS model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daf6c14e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daf6c14e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e3dd08ce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e3dd08ce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Speech &amp; language pathologist, Concord, MA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Development of the time horizon; asking the question: How far into the future can they anticipate?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e3dd08ce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e3dd08ce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752" y="171450"/>
            <a:ext cx="8534400" cy="5694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7A9798"/>
              </a:buClr>
              <a:buSzPts val="2800"/>
              <a:buFont typeface="Georgia"/>
              <a:buNone/>
              <a:defRPr sz="3300" b="0" i="0" u="none" strike="noStrike" cap="none">
                <a:solidFill>
                  <a:srgbClr val="7A9798"/>
                </a:solidFill>
                <a:latin typeface="Georgia"/>
                <a:ea typeface="Georgia"/>
                <a:cs typeface="Georgia"/>
                <a:sym typeface="Georgi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dt" idx="10"/>
          </p:nvPr>
        </p:nvSpPr>
        <p:spPr>
          <a:xfrm>
            <a:off x="5791200" y="4803738"/>
            <a:ext cx="3045000" cy="274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400">
                <a:solidFill>
                  <a:srgbClr val="FFFFFF"/>
                </a:solidFill>
                <a:latin typeface="Georgia"/>
                <a:ea typeface="Georgia"/>
                <a:cs typeface="Georgia"/>
                <a:sym typeface="Georgia"/>
              </a:defRPr>
            </a:lvl1pPr>
            <a:lvl2pPr marL="457200" marR="0" lvl="1"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3" name="Google Shape;53;p13"/>
          <p:cNvSpPr txBox="1">
            <a:spLocks noGrp="1"/>
          </p:cNvSpPr>
          <p:nvPr>
            <p:ph type="ftr" idx="11"/>
          </p:nvPr>
        </p:nvSpPr>
        <p:spPr>
          <a:xfrm>
            <a:off x="304800" y="4808136"/>
            <a:ext cx="3581400" cy="274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a:solidFill>
                  <a:srgbClr val="FFFFFF"/>
                </a:solidFill>
                <a:latin typeface="Georgia"/>
                <a:ea typeface="Georgia"/>
                <a:cs typeface="Georgia"/>
                <a:sym typeface="Georgia"/>
              </a:defRPr>
            </a:lvl1pPr>
            <a:lvl2pPr marL="457200" marR="0" lvl="1"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4" name="Google Shape;54;p13"/>
          <p:cNvSpPr txBox="1">
            <a:spLocks noGrp="1"/>
          </p:cNvSpPr>
          <p:nvPr>
            <p:ph type="sldNum" idx="12"/>
          </p:nvPr>
        </p:nvSpPr>
        <p:spPr>
          <a:xfrm>
            <a:off x="4361688" y="769779"/>
            <a:ext cx="457200" cy="330900"/>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1600">
                <a:solidFill>
                  <a:srgbClr val="7A9798"/>
                </a:solidFill>
                <a:latin typeface="Georgia"/>
                <a:ea typeface="Georgia"/>
                <a:cs typeface="Georgia"/>
                <a:sym typeface="Georgia"/>
              </a:defRPr>
            </a:lvl1pPr>
            <a:lvl2pPr marL="0" marR="0" lvl="1" indent="0" algn="ctr" rtl="0">
              <a:spcBef>
                <a:spcPts val="0"/>
              </a:spcBef>
              <a:buNone/>
              <a:defRPr sz="1600">
                <a:solidFill>
                  <a:srgbClr val="7A9798"/>
                </a:solidFill>
                <a:latin typeface="Georgia"/>
                <a:ea typeface="Georgia"/>
                <a:cs typeface="Georgia"/>
                <a:sym typeface="Georgia"/>
              </a:defRPr>
            </a:lvl2pPr>
            <a:lvl3pPr marL="0" marR="0" lvl="2" indent="0" algn="ctr" rtl="0">
              <a:spcBef>
                <a:spcPts val="0"/>
              </a:spcBef>
              <a:buNone/>
              <a:defRPr sz="1600">
                <a:solidFill>
                  <a:srgbClr val="7A9798"/>
                </a:solidFill>
                <a:latin typeface="Georgia"/>
                <a:ea typeface="Georgia"/>
                <a:cs typeface="Georgia"/>
                <a:sym typeface="Georgia"/>
              </a:defRPr>
            </a:lvl3pPr>
            <a:lvl4pPr marL="0" marR="0" lvl="3" indent="0" algn="ctr" rtl="0">
              <a:spcBef>
                <a:spcPts val="0"/>
              </a:spcBef>
              <a:buNone/>
              <a:defRPr sz="1600">
                <a:solidFill>
                  <a:srgbClr val="7A9798"/>
                </a:solidFill>
                <a:latin typeface="Georgia"/>
                <a:ea typeface="Georgia"/>
                <a:cs typeface="Georgia"/>
                <a:sym typeface="Georgia"/>
              </a:defRPr>
            </a:lvl4pPr>
            <a:lvl5pPr marL="0" marR="0" lvl="4" indent="0" algn="ctr" rtl="0">
              <a:spcBef>
                <a:spcPts val="0"/>
              </a:spcBef>
              <a:buNone/>
              <a:defRPr sz="1600">
                <a:solidFill>
                  <a:srgbClr val="7A9798"/>
                </a:solidFill>
                <a:latin typeface="Georgia"/>
                <a:ea typeface="Georgia"/>
                <a:cs typeface="Georgia"/>
                <a:sym typeface="Georgia"/>
              </a:defRPr>
            </a:lvl5pPr>
            <a:lvl6pPr marL="0" marR="0" lvl="5" indent="0" algn="ctr" rtl="0">
              <a:spcBef>
                <a:spcPts val="0"/>
              </a:spcBef>
              <a:buNone/>
              <a:defRPr sz="1600">
                <a:solidFill>
                  <a:srgbClr val="7A9798"/>
                </a:solidFill>
                <a:latin typeface="Georgia"/>
                <a:ea typeface="Georgia"/>
                <a:cs typeface="Georgia"/>
                <a:sym typeface="Georgia"/>
              </a:defRPr>
            </a:lvl6pPr>
            <a:lvl7pPr marL="0" marR="0" lvl="6" indent="0" algn="ctr" rtl="0">
              <a:spcBef>
                <a:spcPts val="0"/>
              </a:spcBef>
              <a:buNone/>
              <a:defRPr sz="1600">
                <a:solidFill>
                  <a:srgbClr val="7A9798"/>
                </a:solidFill>
                <a:latin typeface="Georgia"/>
                <a:ea typeface="Georgia"/>
                <a:cs typeface="Georgia"/>
                <a:sym typeface="Georgia"/>
              </a:defRPr>
            </a:lvl7pPr>
            <a:lvl8pPr marL="0" marR="0" lvl="7" indent="0" algn="ctr" rtl="0">
              <a:spcBef>
                <a:spcPts val="0"/>
              </a:spcBef>
              <a:buNone/>
              <a:defRPr sz="1600">
                <a:solidFill>
                  <a:srgbClr val="7A9798"/>
                </a:solidFill>
                <a:latin typeface="Georgia"/>
                <a:ea typeface="Georgia"/>
                <a:cs typeface="Georgia"/>
                <a:sym typeface="Georgia"/>
              </a:defRPr>
            </a:lvl8pPr>
            <a:lvl9pPr marL="0" marR="0" lvl="8" indent="0" algn="ctr" rtl="0">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3"/>
          <p:cNvSpPr txBox="1">
            <a:spLocks noGrp="1"/>
          </p:cNvSpPr>
          <p:nvPr>
            <p:ph type="body" idx="1"/>
          </p:nvPr>
        </p:nvSpPr>
        <p:spPr>
          <a:xfrm>
            <a:off x="301752" y="1145286"/>
            <a:ext cx="8503800" cy="3429000"/>
          </a:xfrm>
          <a:prstGeom prst="rect">
            <a:avLst/>
          </a:prstGeom>
          <a:noFill/>
          <a:ln>
            <a:noFill/>
          </a:ln>
        </p:spPr>
        <p:txBody>
          <a:bodyPr spcFirstLastPara="1" wrap="square" lIns="91425" tIns="91425" rIns="91425" bIns="91425" anchor="t" anchorCtr="0">
            <a:no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spcBef>
                <a:spcPts val="160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spcBef>
                <a:spcPts val="16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spcBef>
                <a:spcPts val="16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spcBef>
                <a:spcPts val="160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spcBef>
                <a:spcPts val="160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spcBef>
                <a:spcPts val="160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160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spcBef>
                <a:spcPts val="1600"/>
              </a:spcBef>
              <a:spcAft>
                <a:spcPts val="160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7.jpg"/><Relationship Id="rId5" Type="http://schemas.openxmlformats.org/officeDocument/2006/relationships/image" Target="../media/image6.jpg"/><Relationship Id="rId10" Type="http://schemas.openxmlformats.org/officeDocument/2006/relationships/image" Target="../media/image14.jpg"/><Relationship Id="rId4" Type="http://schemas.openxmlformats.org/officeDocument/2006/relationships/image" Target="../media/image4.jpg"/><Relationship Id="rId9" Type="http://schemas.openxmlformats.org/officeDocument/2006/relationships/image" Target="../media/image13.jpg"/></Relationships>
</file>

<file path=ppt/slides/_rels/slide3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7.jpg"/><Relationship Id="rId5" Type="http://schemas.openxmlformats.org/officeDocument/2006/relationships/image" Target="../media/image6.jpg"/><Relationship Id="rId10" Type="http://schemas.openxmlformats.org/officeDocument/2006/relationships/image" Target="../media/image14.jpg"/><Relationship Id="rId4" Type="http://schemas.openxmlformats.org/officeDocument/2006/relationships/image" Target="../media/image4.jpg"/><Relationship Id="rId9"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81600" y="739825"/>
            <a:ext cx="8980800" cy="1056000"/>
          </a:xfrm>
          <a:prstGeom prst="rect">
            <a:avLst/>
          </a:prstGeom>
          <a:solidFill>
            <a:srgbClr val="1155CC"/>
          </a:solidFill>
          <a:ln w="1905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800">
                <a:solidFill>
                  <a:srgbClr val="FFFFFF"/>
                </a:solidFill>
              </a:rPr>
              <a:t>What Diverse Learners Are Teaching Us</a:t>
            </a:r>
            <a:endParaRPr sz="4800">
              <a:solidFill>
                <a:srgbClr val="FFFFFF"/>
              </a:solidFill>
            </a:endParaRPr>
          </a:p>
        </p:txBody>
      </p:sp>
      <p:sp>
        <p:nvSpPr>
          <p:cNvPr id="61" name="Google Shape;61;p14"/>
          <p:cNvSpPr txBox="1">
            <a:spLocks noGrp="1"/>
          </p:cNvSpPr>
          <p:nvPr>
            <p:ph type="subTitle" idx="1"/>
          </p:nvPr>
        </p:nvSpPr>
        <p:spPr>
          <a:xfrm>
            <a:off x="2529425" y="3688275"/>
            <a:ext cx="3864600" cy="1163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200"/>
              <a:t>Philippe Ernewein, MA</a:t>
            </a:r>
            <a:endParaRPr sz="2200"/>
          </a:p>
          <a:p>
            <a:pPr marL="0" lvl="0" indent="0" algn="ctr" rtl="0">
              <a:spcBef>
                <a:spcPts val="0"/>
              </a:spcBef>
              <a:spcAft>
                <a:spcPts val="0"/>
              </a:spcAft>
              <a:buNone/>
            </a:pPr>
            <a:r>
              <a:rPr lang="en" sz="2200"/>
              <a:t>Director of Education</a:t>
            </a:r>
            <a:endParaRPr sz="2200"/>
          </a:p>
          <a:p>
            <a:pPr marL="0" lvl="0" indent="0" algn="ctr" rtl="0">
              <a:spcBef>
                <a:spcPts val="0"/>
              </a:spcBef>
              <a:spcAft>
                <a:spcPts val="0"/>
              </a:spcAft>
              <a:buNone/>
            </a:pPr>
            <a:r>
              <a:rPr lang="en" sz="2200"/>
              <a:t>Denver Academy</a:t>
            </a:r>
            <a:endParaRPr sz="2200"/>
          </a:p>
          <a:p>
            <a:pPr marL="0" lvl="0" indent="0" algn="ctr" rtl="0">
              <a:spcBef>
                <a:spcPts val="0"/>
              </a:spcBef>
              <a:spcAft>
                <a:spcPts val="0"/>
              </a:spcAft>
              <a:buNone/>
            </a:pPr>
            <a:endParaRPr/>
          </a:p>
        </p:txBody>
      </p:sp>
      <p:sp>
        <p:nvSpPr>
          <p:cNvPr id="62" name="Google Shape;62;p14"/>
          <p:cNvSpPr txBox="1"/>
          <p:nvPr/>
        </p:nvSpPr>
        <p:spPr>
          <a:xfrm>
            <a:off x="178650" y="1955850"/>
            <a:ext cx="8754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Starting with asking the right question, “How are you smart?” instead of “How smart are you?” – this session will highlight the insights learned from students about their struggles with learning and provide specific strategies teachers can use to enable students to reach their fullest potential. The session will include video clips of students sharing their own stories, as well as specific strategies to create a learning environment that honors diverse learners.</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1963217" y="0"/>
            <a:ext cx="5217566" cy="5143500"/>
          </a:xfrm>
          <a:prstGeom prst="rect">
            <a:avLst/>
          </a:prstGeom>
          <a:noFill/>
          <a:ln>
            <a:noFill/>
          </a:ln>
        </p:spPr>
      </p:pic>
      <p:sp>
        <p:nvSpPr>
          <p:cNvPr id="120" name="Google Shape;120;p23"/>
          <p:cNvSpPr txBox="1"/>
          <p:nvPr/>
        </p:nvSpPr>
        <p:spPr>
          <a:xfrm>
            <a:off x="74850" y="2095500"/>
            <a:ext cx="8994300" cy="952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700"/>
              <a:t>3. We are all teachers of literacy.</a:t>
            </a:r>
            <a:endParaRPr sz="4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1778262" y="0"/>
            <a:ext cx="5587475" cy="4634576"/>
          </a:xfrm>
          <a:prstGeom prst="rect">
            <a:avLst/>
          </a:prstGeom>
          <a:noFill/>
          <a:ln w="9525" cap="flat" cmpd="sng">
            <a:solidFill>
              <a:schemeClr val="dk2"/>
            </a:solidFill>
            <a:prstDash val="solid"/>
            <a:round/>
            <a:headEnd type="none" w="sm" len="sm"/>
            <a:tailEnd type="none" w="sm" len="sm"/>
          </a:ln>
        </p:spPr>
      </p:pic>
      <p:sp>
        <p:nvSpPr>
          <p:cNvPr id="126" name="Google Shape;126;p24"/>
          <p:cNvSpPr txBox="1"/>
          <p:nvPr/>
        </p:nvSpPr>
        <p:spPr>
          <a:xfrm>
            <a:off x="1778250" y="4686925"/>
            <a:ext cx="5587500" cy="341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Louisa Moats, Ed. D. (2007). Courage To Risk Conference hand-out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11271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t>“English Spelling is NOT Crazy” </a:t>
            </a:r>
            <a:endParaRPr b="1" u="sng"/>
          </a:p>
          <a:p>
            <a:pPr marL="0" lvl="0" indent="0" algn="l" rtl="0">
              <a:spcBef>
                <a:spcPts val="0"/>
              </a:spcBef>
              <a:spcAft>
                <a:spcPts val="0"/>
              </a:spcAft>
              <a:buNone/>
            </a:pPr>
            <a:r>
              <a:rPr lang="en"/>
              <a:t>Louisa Moats: author, researcher, teacher</a:t>
            </a:r>
            <a:endParaRPr/>
          </a:p>
        </p:txBody>
      </p:sp>
      <p:sp>
        <p:nvSpPr>
          <p:cNvPr id="132" name="Google Shape;132;p25"/>
          <p:cNvSpPr txBox="1">
            <a:spLocks noGrp="1"/>
          </p:cNvSpPr>
          <p:nvPr>
            <p:ph type="body" idx="1"/>
          </p:nvPr>
        </p:nvSpPr>
        <p:spPr>
          <a:xfrm>
            <a:off x="311700" y="1649800"/>
            <a:ext cx="8520600" cy="3027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Why is spelling instruction important?</a:t>
            </a:r>
            <a:endParaRPr sz="2400" b="1">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Learning to spell is not natural</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Better spelling enables better writing</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Spelling instruction can improve phonological awareness, word recognition, and vocabulary</a:t>
            </a:r>
            <a:endParaRPr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338925" y="455863"/>
            <a:ext cx="4532400" cy="4231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800"/>
              <a:t>We need to be aware of the medium in which we present information and how we expect them to show what they know. </a:t>
            </a:r>
            <a:endParaRPr sz="2800"/>
          </a:p>
        </p:txBody>
      </p:sp>
      <p:pic>
        <p:nvPicPr>
          <p:cNvPr id="138" name="Google Shape;138;p26"/>
          <p:cNvPicPr preferRelativeResize="0"/>
          <p:nvPr/>
        </p:nvPicPr>
        <p:blipFill>
          <a:blip r:embed="rId3">
            <a:alphaModFix/>
          </a:blip>
          <a:stretch>
            <a:fillRect/>
          </a:stretch>
        </p:blipFill>
        <p:spPr>
          <a:xfrm>
            <a:off x="5390463" y="195263"/>
            <a:ext cx="3152775" cy="475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244925" y="535450"/>
            <a:ext cx="4762500" cy="42135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“I might want to suggest from me that our challenge in a digital world is not to choose between digital and print mediums, but rather to choose which cognitive, linguistic, and empathic processes we wish to preserve and expand in the next generation and in ourselves.”</a:t>
            </a:r>
            <a:endParaRPr sz="2500"/>
          </a:p>
          <a:p>
            <a:pPr marL="0" lvl="0" indent="0" algn="l" rtl="0">
              <a:spcBef>
                <a:spcPts val="1600"/>
              </a:spcBef>
              <a:spcAft>
                <a:spcPts val="0"/>
              </a:spcAft>
              <a:buClr>
                <a:schemeClr val="dk1"/>
              </a:buClr>
              <a:buSzPts val="1100"/>
              <a:buFont typeface="Arial"/>
              <a:buNone/>
            </a:pPr>
            <a:endParaRPr sz="2800"/>
          </a:p>
          <a:p>
            <a:pPr marL="0" lvl="0" indent="0" algn="l" rtl="0">
              <a:spcBef>
                <a:spcPts val="1600"/>
              </a:spcBef>
              <a:spcAft>
                <a:spcPts val="1600"/>
              </a:spcAft>
              <a:buNone/>
            </a:pPr>
            <a:endParaRPr sz="2800"/>
          </a:p>
        </p:txBody>
      </p:sp>
      <p:pic>
        <p:nvPicPr>
          <p:cNvPr id="144" name="Google Shape;144;p27"/>
          <p:cNvPicPr preferRelativeResize="0"/>
          <p:nvPr/>
        </p:nvPicPr>
        <p:blipFill>
          <a:blip r:embed="rId3">
            <a:alphaModFix/>
          </a:blip>
          <a:stretch>
            <a:fillRect/>
          </a:stretch>
        </p:blipFill>
        <p:spPr>
          <a:xfrm>
            <a:off x="5390463" y="195263"/>
            <a:ext cx="3152775" cy="4752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729744" y="0"/>
            <a:ext cx="7684511" cy="5143500"/>
          </a:xfrm>
          <a:prstGeom prst="rect">
            <a:avLst/>
          </a:prstGeom>
          <a:noFill/>
          <a:ln>
            <a:noFill/>
          </a:ln>
        </p:spPr>
      </p:pic>
      <p:sp>
        <p:nvSpPr>
          <p:cNvPr id="150" name="Google Shape;150;p28"/>
          <p:cNvSpPr txBox="1"/>
          <p:nvPr/>
        </p:nvSpPr>
        <p:spPr>
          <a:xfrm>
            <a:off x="729750" y="979725"/>
            <a:ext cx="7684500" cy="966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4. Develop a watchful eye.</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1475850" y="4720350"/>
            <a:ext cx="6135000" cy="319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The Global Institute for Lifelong Empowerment (GiLE) is a foundation based in Budapest, Hungary.</a:t>
            </a:r>
            <a:endParaRPr sz="1000"/>
          </a:p>
        </p:txBody>
      </p:sp>
      <p:pic>
        <p:nvPicPr>
          <p:cNvPr id="156" name="Google Shape;156;p29"/>
          <p:cNvPicPr preferRelativeResize="0"/>
          <p:nvPr/>
        </p:nvPicPr>
        <p:blipFill>
          <a:blip r:embed="rId3">
            <a:alphaModFix/>
          </a:blip>
          <a:stretch>
            <a:fillRect/>
          </a:stretch>
        </p:blipFill>
        <p:spPr>
          <a:xfrm>
            <a:off x="1475933" y="708688"/>
            <a:ext cx="6134840" cy="3859399"/>
          </a:xfrm>
          <a:prstGeom prst="rect">
            <a:avLst/>
          </a:prstGeom>
          <a:noFill/>
          <a:ln w="9525" cap="flat" cmpd="sng">
            <a:solidFill>
              <a:schemeClr val="dk2"/>
            </a:solidFill>
            <a:prstDash val="solid"/>
            <a:round/>
            <a:headEnd type="none" w="sm" len="sm"/>
            <a:tailEnd type="none" w="sm" len="sm"/>
          </a:ln>
        </p:spPr>
      </p:pic>
      <p:sp>
        <p:nvSpPr>
          <p:cNvPr id="157" name="Google Shape;157;p29"/>
          <p:cNvSpPr txBox="1"/>
          <p:nvPr/>
        </p:nvSpPr>
        <p:spPr>
          <a:xfrm>
            <a:off x="1475850" y="125325"/>
            <a:ext cx="61347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Edward DeBono’s Thinking Hats: Defined</a:t>
            </a:r>
            <a:endParaRPr sz="1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77400" y="250925"/>
            <a:ext cx="89892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63" name="Google Shape;163;p30"/>
          <p:cNvSpPr txBox="1">
            <a:spLocks noGrp="1"/>
          </p:cNvSpPr>
          <p:nvPr>
            <p:ph type="body" idx="1"/>
          </p:nvPr>
        </p:nvSpPr>
        <p:spPr>
          <a:xfrm>
            <a:off x="77400" y="997200"/>
            <a:ext cx="8989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“A great number of people are gaining influence in education, not because their research is excellent, or even accurate, but because they sell a message of fantastical ease that learning is fluid and should always be fun.”</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“I have heard teachers tell me that they love the work of {insert author} and ignore sound research because it clashes with said author.”</a:t>
            </a:r>
            <a:endParaRPr sz="2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118950" y="192700"/>
            <a:ext cx="89061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69" name="Google Shape;169;p31"/>
          <p:cNvSpPr txBox="1">
            <a:spLocks noGrp="1"/>
          </p:cNvSpPr>
          <p:nvPr>
            <p:ph type="body" idx="1"/>
          </p:nvPr>
        </p:nvSpPr>
        <p:spPr>
          <a:xfrm>
            <a:off x="118950" y="863550"/>
            <a:ext cx="8906100" cy="391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“We all must become better consumers of research. Differentiate self-fulfilling correlations from empirical research; research-based from research-supported; and opinions from evidence.”</a:t>
            </a:r>
            <a:endParaRPr sz="2400">
              <a:solidFill>
                <a:srgbClr val="000000"/>
              </a:solidFill>
            </a:endParaRPr>
          </a:p>
          <a:p>
            <a:pPr marL="457200" lvl="0" indent="0" algn="l" rtl="0">
              <a:spcBef>
                <a:spcPts val="1600"/>
              </a:spcBef>
              <a:spcAft>
                <a:spcPts val="1600"/>
              </a:spcAft>
              <a:buNone/>
            </a:pPr>
            <a:endParaRPr sz="2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118950" y="192700"/>
            <a:ext cx="89061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75" name="Google Shape;175;p32"/>
          <p:cNvSpPr txBox="1">
            <a:spLocks noGrp="1"/>
          </p:cNvSpPr>
          <p:nvPr>
            <p:ph type="body" idx="1"/>
          </p:nvPr>
        </p:nvSpPr>
        <p:spPr>
          <a:xfrm>
            <a:off x="118950" y="863550"/>
            <a:ext cx="8906100" cy="391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“We all must become better consumers of research. Differentiate self-fulfilling correlations from empirical research; research-based from research-supported; and opinions from evidence.”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“Without our watchful eye, we are doomed to take steps back from the great strides that have been made.”</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50477"/>
            <a:ext cx="8520600" cy="584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Objectives</a:t>
            </a:r>
            <a:endParaRPr b="1"/>
          </a:p>
        </p:txBody>
      </p:sp>
      <p:sp>
        <p:nvSpPr>
          <p:cNvPr id="69" name="Google Shape;69;p15"/>
          <p:cNvSpPr txBox="1">
            <a:spLocks noGrp="1"/>
          </p:cNvSpPr>
          <p:nvPr>
            <p:ph type="body" idx="1"/>
          </p:nvPr>
        </p:nvSpPr>
        <p:spPr>
          <a:xfrm>
            <a:off x="311700" y="811400"/>
            <a:ext cx="8520600" cy="916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 sz="1400">
                <a:solidFill>
                  <a:schemeClr val="dk1"/>
                </a:solidFill>
              </a:rPr>
              <a:t>Share 10 big ideas learned from diverse learners over 28 years.</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Model &amp; guide us through a memory palace.</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Create actionable steps for Monday.</a:t>
            </a:r>
            <a:endParaRPr sz="1400">
              <a:solidFill>
                <a:schemeClr val="dk1"/>
              </a:solidFill>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70" name="Google Shape;70;p15"/>
          <p:cNvSpPr txBox="1"/>
          <p:nvPr/>
        </p:nvSpPr>
        <p:spPr>
          <a:xfrm>
            <a:off x="311700" y="2560800"/>
            <a:ext cx="8520600" cy="116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Create your own memory palace.</a:t>
            </a:r>
            <a:endParaRPr>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Take notes, doodles, lists</a:t>
            </a:r>
            <a:endParaRPr>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No paper airplanes please until after presentation</a:t>
            </a:r>
            <a:endParaRPr>
              <a:solidFill>
                <a:schemeClr val="dk1"/>
              </a:solidFill>
            </a:endParaRPr>
          </a:p>
        </p:txBody>
      </p:sp>
      <p:sp>
        <p:nvSpPr>
          <p:cNvPr id="71" name="Google Shape;71;p15"/>
          <p:cNvSpPr txBox="1"/>
          <p:nvPr/>
        </p:nvSpPr>
        <p:spPr>
          <a:xfrm>
            <a:off x="311700" y="1886325"/>
            <a:ext cx="8520600" cy="58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Directions For Hand-out</a:t>
            </a:r>
            <a:endParaRPr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3"/>
          <p:cNvPicPr preferRelativeResize="0"/>
          <p:nvPr/>
        </p:nvPicPr>
        <p:blipFill>
          <a:blip r:embed="rId3">
            <a:alphaModFix/>
          </a:blip>
          <a:stretch>
            <a:fillRect/>
          </a:stretch>
        </p:blipFill>
        <p:spPr>
          <a:xfrm>
            <a:off x="1167350" y="64537"/>
            <a:ext cx="6809300" cy="5014450"/>
          </a:xfrm>
          <a:prstGeom prst="rect">
            <a:avLst/>
          </a:prstGeom>
          <a:noFill/>
          <a:ln>
            <a:noFill/>
          </a:ln>
        </p:spPr>
      </p:pic>
      <p:sp>
        <p:nvSpPr>
          <p:cNvPr id="181" name="Google Shape;181;p33"/>
          <p:cNvSpPr txBox="1"/>
          <p:nvPr/>
        </p:nvSpPr>
        <p:spPr>
          <a:xfrm>
            <a:off x="-35400" y="2056525"/>
            <a:ext cx="9214800" cy="1608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5. Commit to 20 minutes-a-day for your own PD.</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4"/>
          <p:cNvPicPr preferRelativeResize="0"/>
          <p:nvPr/>
        </p:nvPicPr>
        <p:blipFill>
          <a:blip r:embed="rId3">
            <a:alphaModFix/>
          </a:blip>
          <a:stretch>
            <a:fillRect/>
          </a:stretch>
        </p:blipFill>
        <p:spPr>
          <a:xfrm>
            <a:off x="1524000" y="238125"/>
            <a:ext cx="6096000" cy="4667250"/>
          </a:xfrm>
          <a:prstGeom prst="rect">
            <a:avLst/>
          </a:prstGeom>
          <a:noFill/>
          <a:ln>
            <a:noFill/>
          </a:ln>
        </p:spPr>
      </p:pic>
      <p:sp>
        <p:nvSpPr>
          <p:cNvPr id="187" name="Google Shape;187;p34"/>
          <p:cNvSpPr txBox="1"/>
          <p:nvPr/>
        </p:nvSpPr>
        <p:spPr>
          <a:xfrm>
            <a:off x="1524000" y="2108100"/>
            <a:ext cx="6096000" cy="927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6. Parents as allies. </a:t>
            </a:r>
            <a:endParaRPr sz="4800">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45025"/>
            <a:ext cx="85206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6. Parents as allies.</a:t>
            </a:r>
            <a:endParaRPr b="1"/>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Be specific when sharing information; both positives and concerns. </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Bag the jargon, if you use it, explain it!</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Outline mutual expectations.</a:t>
            </a:r>
            <a:endParaRPr>
              <a:solidFill>
                <a:srgbClr val="000000"/>
              </a:solidFill>
            </a:endParaRPr>
          </a:p>
          <a:p>
            <a:pPr marL="0" lvl="0" indent="0" algn="l" rtl="0">
              <a:spcBef>
                <a:spcPts val="1600"/>
              </a:spcBef>
              <a:spcAft>
                <a:spcPts val="0"/>
              </a:spcAft>
              <a:buClr>
                <a:schemeClr val="dk1"/>
              </a:buClr>
              <a:buSzPts val="1100"/>
              <a:buFont typeface="Arial"/>
              <a:buNone/>
            </a:pP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965222" y="0"/>
            <a:ext cx="7213555" cy="5143500"/>
          </a:xfrm>
          <a:prstGeom prst="rect">
            <a:avLst/>
          </a:prstGeom>
          <a:noFill/>
          <a:ln>
            <a:noFill/>
          </a:ln>
        </p:spPr>
      </p:pic>
      <p:sp>
        <p:nvSpPr>
          <p:cNvPr id="199" name="Google Shape;199;p36"/>
          <p:cNvSpPr txBox="1"/>
          <p:nvPr/>
        </p:nvSpPr>
        <p:spPr>
          <a:xfrm>
            <a:off x="965225" y="1382925"/>
            <a:ext cx="7213500" cy="921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7. Students as advocates.</a:t>
            </a:r>
            <a:endParaRPr sz="4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188500"/>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7. Students as advocates.</a:t>
            </a:r>
            <a:endParaRPr b="1"/>
          </a:p>
        </p:txBody>
      </p:sp>
      <p:sp>
        <p:nvSpPr>
          <p:cNvPr id="205" name="Google Shape;205;p37"/>
          <p:cNvSpPr txBox="1">
            <a:spLocks noGrp="1"/>
          </p:cNvSpPr>
          <p:nvPr>
            <p:ph type="body" idx="1"/>
          </p:nvPr>
        </p:nvSpPr>
        <p:spPr>
          <a:xfrm>
            <a:off x="311700" y="934425"/>
            <a:ext cx="8520600" cy="188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“You got to know me, as a human and as a learner. Then you shared with me what you learned about me as a learner, and the strategies that seemed to work and not work - you gave me feedback. Then, when I had to advocate for myself, I just thought back on those two first steps - and I was able to self-advocate.”</a:t>
            </a:r>
            <a:endParaRPr b="1"/>
          </a:p>
        </p:txBody>
      </p:sp>
      <p:sp>
        <p:nvSpPr>
          <p:cNvPr id="206" name="Google Shape;206;p37"/>
          <p:cNvSpPr/>
          <p:nvPr/>
        </p:nvSpPr>
        <p:spPr>
          <a:xfrm>
            <a:off x="789850" y="2993925"/>
            <a:ext cx="1767900" cy="172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Who am I as a learner?</a:t>
            </a:r>
            <a:endParaRPr b="1"/>
          </a:p>
        </p:txBody>
      </p:sp>
      <p:sp>
        <p:nvSpPr>
          <p:cNvPr id="207" name="Google Shape;207;p37"/>
          <p:cNvSpPr/>
          <p:nvPr/>
        </p:nvSpPr>
        <p:spPr>
          <a:xfrm>
            <a:off x="3383075" y="3024975"/>
            <a:ext cx="1818900" cy="1658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Reflect on who I am as a learner.</a:t>
            </a:r>
            <a:endParaRPr b="1"/>
          </a:p>
        </p:txBody>
      </p:sp>
      <p:sp>
        <p:nvSpPr>
          <p:cNvPr id="208" name="Google Shape;208;p37"/>
          <p:cNvSpPr/>
          <p:nvPr/>
        </p:nvSpPr>
        <p:spPr>
          <a:xfrm>
            <a:off x="5933350" y="2952575"/>
            <a:ext cx="1875300" cy="176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Able to better self-advocate</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311700" y="145550"/>
            <a:ext cx="8520600" cy="1161300"/>
          </a:xfrm>
          <a:prstGeom prst="rect">
            <a:avLst/>
          </a:prstGeom>
          <a:solidFill>
            <a:srgbClr val="3C78D8"/>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FFFFFF"/>
                </a:solidFill>
              </a:rPr>
              <a:t>OK, your turn: add these images and related concepts/ideas to your memory palace.</a:t>
            </a:r>
            <a:endParaRPr sz="3000">
              <a:solidFill>
                <a:srgbClr val="FFFFFF"/>
              </a:solidFill>
            </a:endParaRPr>
          </a:p>
        </p:txBody>
      </p:sp>
      <p:pic>
        <p:nvPicPr>
          <p:cNvPr id="214" name="Google Shape;214;p38"/>
          <p:cNvPicPr preferRelativeResize="0"/>
          <p:nvPr/>
        </p:nvPicPr>
        <p:blipFill>
          <a:blip r:embed="rId3">
            <a:alphaModFix/>
          </a:blip>
          <a:stretch>
            <a:fillRect/>
          </a:stretch>
        </p:blipFill>
        <p:spPr>
          <a:xfrm>
            <a:off x="1823575" y="1524475"/>
            <a:ext cx="1659575" cy="1532700"/>
          </a:xfrm>
          <a:prstGeom prst="rect">
            <a:avLst/>
          </a:prstGeom>
          <a:noFill/>
          <a:ln>
            <a:noFill/>
          </a:ln>
        </p:spPr>
      </p:pic>
      <p:pic>
        <p:nvPicPr>
          <p:cNvPr id="215" name="Google Shape;215;p38"/>
          <p:cNvPicPr preferRelativeResize="0"/>
          <p:nvPr/>
        </p:nvPicPr>
        <p:blipFill>
          <a:blip r:embed="rId4">
            <a:alphaModFix/>
          </a:blip>
          <a:stretch>
            <a:fillRect/>
          </a:stretch>
        </p:blipFill>
        <p:spPr>
          <a:xfrm>
            <a:off x="133121" y="1548663"/>
            <a:ext cx="1476304" cy="1484350"/>
          </a:xfrm>
          <a:prstGeom prst="rect">
            <a:avLst/>
          </a:prstGeom>
          <a:noFill/>
          <a:ln>
            <a:noFill/>
          </a:ln>
        </p:spPr>
      </p:pic>
      <p:pic>
        <p:nvPicPr>
          <p:cNvPr id="216" name="Google Shape;216;p38"/>
          <p:cNvPicPr preferRelativeResize="0"/>
          <p:nvPr/>
        </p:nvPicPr>
        <p:blipFill>
          <a:blip r:embed="rId5">
            <a:alphaModFix/>
          </a:blip>
          <a:stretch>
            <a:fillRect/>
          </a:stretch>
        </p:blipFill>
        <p:spPr>
          <a:xfrm>
            <a:off x="3751625" y="1525689"/>
            <a:ext cx="1659575" cy="1530257"/>
          </a:xfrm>
          <a:prstGeom prst="rect">
            <a:avLst/>
          </a:prstGeom>
          <a:noFill/>
          <a:ln>
            <a:noFill/>
          </a:ln>
        </p:spPr>
      </p:pic>
      <p:pic>
        <p:nvPicPr>
          <p:cNvPr id="217" name="Google Shape;217;p38"/>
          <p:cNvPicPr preferRelativeResize="0"/>
          <p:nvPr/>
        </p:nvPicPr>
        <p:blipFill>
          <a:blip r:embed="rId6">
            <a:alphaModFix/>
          </a:blip>
          <a:stretch>
            <a:fillRect/>
          </a:stretch>
        </p:blipFill>
        <p:spPr>
          <a:xfrm>
            <a:off x="5572025" y="1578275"/>
            <a:ext cx="1560329" cy="1425075"/>
          </a:xfrm>
          <a:prstGeom prst="rect">
            <a:avLst/>
          </a:prstGeom>
          <a:noFill/>
          <a:ln w="25400" cap="flat" cmpd="sng">
            <a:solidFill>
              <a:srgbClr val="000000"/>
            </a:solidFill>
            <a:prstDash val="solid"/>
            <a:miter lim="8000"/>
            <a:headEnd type="none" w="sm" len="sm"/>
            <a:tailEnd type="none" w="sm" len="sm"/>
          </a:ln>
        </p:spPr>
      </p:pic>
      <p:pic>
        <p:nvPicPr>
          <p:cNvPr id="218" name="Google Shape;218;p38"/>
          <p:cNvPicPr preferRelativeResize="0"/>
          <p:nvPr/>
        </p:nvPicPr>
        <p:blipFill>
          <a:blip r:embed="rId7">
            <a:alphaModFix/>
          </a:blip>
          <a:stretch>
            <a:fillRect/>
          </a:stretch>
        </p:blipFill>
        <p:spPr>
          <a:xfrm>
            <a:off x="7293175" y="1548650"/>
            <a:ext cx="1659575" cy="1484340"/>
          </a:xfrm>
          <a:prstGeom prst="rect">
            <a:avLst/>
          </a:prstGeom>
          <a:noFill/>
          <a:ln>
            <a:noFill/>
          </a:ln>
        </p:spPr>
      </p:pic>
      <p:pic>
        <p:nvPicPr>
          <p:cNvPr id="219" name="Google Shape;219;p38"/>
          <p:cNvPicPr preferRelativeResize="0"/>
          <p:nvPr/>
        </p:nvPicPr>
        <p:blipFill>
          <a:blip r:embed="rId8">
            <a:alphaModFix/>
          </a:blip>
          <a:stretch>
            <a:fillRect/>
          </a:stretch>
        </p:blipFill>
        <p:spPr>
          <a:xfrm>
            <a:off x="91113" y="3326801"/>
            <a:ext cx="1560325" cy="1200924"/>
          </a:xfrm>
          <a:prstGeom prst="rect">
            <a:avLst/>
          </a:prstGeom>
          <a:noFill/>
          <a:ln>
            <a:noFill/>
          </a:ln>
        </p:spPr>
      </p:pic>
      <p:pic>
        <p:nvPicPr>
          <p:cNvPr id="220" name="Google Shape;220;p38"/>
          <p:cNvPicPr preferRelativeResize="0"/>
          <p:nvPr/>
        </p:nvPicPr>
        <p:blipFill>
          <a:blip r:embed="rId9">
            <a:alphaModFix/>
          </a:blip>
          <a:stretch>
            <a:fillRect/>
          </a:stretch>
        </p:blipFill>
        <p:spPr>
          <a:xfrm>
            <a:off x="1853250" y="3274800"/>
            <a:ext cx="1600200" cy="1304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7" name="Google Shape;227;p39"/>
          <p:cNvPicPr preferRelativeResize="0"/>
          <p:nvPr/>
        </p:nvPicPr>
        <p:blipFill>
          <a:blip r:embed="rId3">
            <a:alphaModFix/>
          </a:blip>
          <a:stretch>
            <a:fillRect/>
          </a:stretch>
        </p:blipFill>
        <p:spPr>
          <a:xfrm>
            <a:off x="137950" y="0"/>
            <a:ext cx="8868104" cy="5143500"/>
          </a:xfrm>
          <a:prstGeom prst="rect">
            <a:avLst/>
          </a:prstGeom>
          <a:noFill/>
          <a:ln>
            <a:noFill/>
          </a:ln>
        </p:spPr>
      </p:pic>
      <p:sp>
        <p:nvSpPr>
          <p:cNvPr id="228" name="Google Shape;228;p39"/>
          <p:cNvSpPr txBox="1"/>
          <p:nvPr/>
        </p:nvSpPr>
        <p:spPr>
          <a:xfrm>
            <a:off x="137950" y="2390650"/>
            <a:ext cx="8868000" cy="2347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8. Understanding how learning works is far more important than what you learn.</a:t>
            </a:r>
            <a:endParaRPr sz="4800">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“The Most Popular Online Course Teaches You to Learn”</a:t>
            </a:r>
            <a:endParaRPr sz="2400" b="1"/>
          </a:p>
        </p:txBody>
      </p:sp>
      <p:sp>
        <p:nvSpPr>
          <p:cNvPr id="234" name="Google Shape;234;p40"/>
          <p:cNvSpPr txBox="1">
            <a:spLocks noGrp="1"/>
          </p:cNvSpPr>
          <p:nvPr>
            <p:ph type="body" idx="1"/>
          </p:nvPr>
        </p:nvSpPr>
        <p:spPr>
          <a:xfrm>
            <a:off x="311700" y="1152475"/>
            <a:ext cx="8520600" cy="2836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world’s most popular online course is a general introduction to the art of learning, taught jointly by an educator and a neuroscientist.</a:t>
            </a:r>
            <a:endParaRPr/>
          </a:p>
          <a:p>
            <a:pPr marL="0" lvl="0" indent="0" algn="l" rtl="0">
              <a:spcBef>
                <a:spcPts val="1600"/>
              </a:spcBef>
              <a:spcAft>
                <a:spcPts val="0"/>
              </a:spcAft>
              <a:buClr>
                <a:schemeClr val="dk1"/>
              </a:buClr>
              <a:buSzPts val="1100"/>
              <a:buFont typeface="Arial"/>
              <a:buNone/>
            </a:pPr>
            <a:r>
              <a:rPr lang="en"/>
              <a:t>“Learning How To Learn,” which was created by Barbara Oakley, an electrical engineer, has been ranked as the leading class by enrollment as the largest online course.</a:t>
            </a:r>
            <a:endParaRPr/>
          </a:p>
          <a:p>
            <a:pPr marL="0" lvl="0" indent="0" algn="l" rtl="0">
              <a:spcBef>
                <a:spcPts val="1600"/>
              </a:spcBef>
              <a:spcAft>
                <a:spcPts val="1600"/>
              </a:spcAft>
              <a:buNone/>
            </a:pPr>
            <a:r>
              <a:rPr lang="en"/>
              <a:t>The course is “aimed at a broad audience of learners who wanted to improve their learning performance based on what we know about how brains learn.” </a:t>
            </a:r>
            <a:endParaRPr/>
          </a:p>
        </p:txBody>
      </p:sp>
      <p:sp>
        <p:nvSpPr>
          <p:cNvPr id="235" name="Google Shape;235;p40"/>
          <p:cNvSpPr txBox="1"/>
          <p:nvPr/>
        </p:nvSpPr>
        <p:spPr>
          <a:xfrm>
            <a:off x="384800" y="4123725"/>
            <a:ext cx="8447400" cy="8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800" b="1">
                <a:solidFill>
                  <a:schemeClr val="dk1"/>
                </a:solidFill>
              </a:rPr>
              <a:t>Over 2,000,000 registered students</a:t>
            </a:r>
            <a:endParaRPr sz="3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1"/>
          <p:cNvPicPr preferRelativeResize="0"/>
          <p:nvPr/>
        </p:nvPicPr>
        <p:blipFill>
          <a:blip r:embed="rId3">
            <a:alphaModFix/>
          </a:blip>
          <a:stretch>
            <a:fillRect/>
          </a:stretch>
        </p:blipFill>
        <p:spPr>
          <a:xfrm>
            <a:off x="2855775" y="0"/>
            <a:ext cx="3432439" cy="51435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445025"/>
            <a:ext cx="8520600" cy="10299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8. Understanding how learning works is far more important than what you learn.</a:t>
            </a:r>
            <a:endParaRPr b="1"/>
          </a:p>
        </p:txBody>
      </p:sp>
      <p:sp>
        <p:nvSpPr>
          <p:cNvPr id="246" name="Google Shape;246;p42"/>
          <p:cNvSpPr txBox="1">
            <a:spLocks noGrp="1"/>
          </p:cNvSpPr>
          <p:nvPr>
            <p:ph type="body" idx="1"/>
          </p:nvPr>
        </p:nvSpPr>
        <p:spPr>
          <a:xfrm>
            <a:off x="311700" y="15501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“Focused” and “Diffused” Modes</a:t>
            </a:r>
            <a:endParaRPr/>
          </a:p>
          <a:p>
            <a:pPr marL="457200" lvl="0" indent="-342900" algn="l" rtl="0">
              <a:spcBef>
                <a:spcPts val="0"/>
              </a:spcBef>
              <a:spcAft>
                <a:spcPts val="0"/>
              </a:spcAft>
              <a:buSzPts val="1800"/>
              <a:buAutoNum type="arabicPeriod"/>
            </a:pPr>
            <a:r>
              <a:rPr lang="en"/>
              <a:t>Retrieval Practice</a:t>
            </a:r>
            <a:endParaRPr/>
          </a:p>
          <a:p>
            <a:pPr marL="457200" lvl="0" indent="-342900" algn="l" rtl="0">
              <a:spcBef>
                <a:spcPts val="0"/>
              </a:spcBef>
              <a:spcAft>
                <a:spcPts val="0"/>
              </a:spcAft>
              <a:buSzPts val="1800"/>
              <a:buAutoNum type="arabicPeriod"/>
            </a:pPr>
            <a:r>
              <a:rPr lang="en"/>
              <a:t>Pomodoro Technique</a:t>
            </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277263" y="0"/>
            <a:ext cx="6589463" cy="5143500"/>
          </a:xfrm>
          <a:prstGeom prst="rect">
            <a:avLst/>
          </a:prstGeom>
          <a:noFill/>
          <a:ln>
            <a:noFill/>
          </a:ln>
        </p:spPr>
      </p:pic>
      <p:sp>
        <p:nvSpPr>
          <p:cNvPr id="77" name="Google Shape;77;p16"/>
          <p:cNvSpPr txBox="1"/>
          <p:nvPr/>
        </p:nvSpPr>
        <p:spPr>
          <a:xfrm rot="-5400000">
            <a:off x="-1605575" y="2157225"/>
            <a:ext cx="48423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Philippe Ernewein, MA, </a:t>
            </a:r>
            <a:endParaRPr sz="1700" b="1"/>
          </a:p>
          <a:p>
            <a:pPr marL="0" lvl="0" indent="0" algn="l" rtl="0">
              <a:spcBef>
                <a:spcPts val="0"/>
              </a:spcBef>
              <a:spcAft>
                <a:spcPts val="0"/>
              </a:spcAft>
              <a:buNone/>
            </a:pPr>
            <a:r>
              <a:rPr lang="en" sz="1700"/>
              <a:t>Director of Education, Denver Academy</a:t>
            </a:r>
            <a:endParaRPr sz="1700"/>
          </a:p>
          <a:p>
            <a:pPr marL="0" lvl="0" indent="0" algn="l" rtl="0">
              <a:spcBef>
                <a:spcPts val="0"/>
              </a:spcBef>
              <a:spcAft>
                <a:spcPts val="0"/>
              </a:spcAft>
              <a:buNone/>
            </a:pPr>
            <a:r>
              <a:rPr lang="en"/>
              <a:t>www.rememberit.org: resources &amp; contact information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3"/>
          <p:cNvPicPr preferRelativeResize="0"/>
          <p:nvPr/>
        </p:nvPicPr>
        <p:blipFill>
          <a:blip r:embed="rId3">
            <a:alphaModFix/>
          </a:blip>
          <a:stretch>
            <a:fillRect/>
          </a:stretch>
        </p:blipFill>
        <p:spPr>
          <a:xfrm>
            <a:off x="500632" y="178100"/>
            <a:ext cx="8142751" cy="4534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4"/>
          <p:cNvPicPr preferRelativeResize="0"/>
          <p:nvPr/>
        </p:nvPicPr>
        <p:blipFill>
          <a:blip r:embed="rId3">
            <a:alphaModFix/>
          </a:blip>
          <a:stretch>
            <a:fillRect/>
          </a:stretch>
        </p:blipFill>
        <p:spPr>
          <a:xfrm>
            <a:off x="648988" y="0"/>
            <a:ext cx="7846016" cy="5143500"/>
          </a:xfrm>
          <a:prstGeom prst="rect">
            <a:avLst/>
          </a:prstGeom>
          <a:noFill/>
          <a:ln>
            <a:noFill/>
          </a:ln>
        </p:spPr>
      </p:pic>
      <p:sp>
        <p:nvSpPr>
          <p:cNvPr id="257" name="Google Shape;257;p44"/>
          <p:cNvSpPr txBox="1"/>
          <p:nvPr/>
        </p:nvSpPr>
        <p:spPr>
          <a:xfrm>
            <a:off x="622350" y="2108100"/>
            <a:ext cx="7899300" cy="927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9. Find something good.</a:t>
            </a:r>
            <a:endParaRPr sz="480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Asset-Based Thinking</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3" name="Google Shape;263;p45"/>
          <p:cNvSpPr txBox="1">
            <a:spLocks noGrp="1"/>
          </p:cNvSpPr>
          <p:nvPr>
            <p:ph type="body" idx="1"/>
          </p:nvPr>
        </p:nvSpPr>
        <p:spPr>
          <a:xfrm>
            <a:off x="311700" y="1152475"/>
            <a:ext cx="8520600" cy="262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Remedy for: </a:t>
            </a:r>
            <a:endParaRPr/>
          </a:p>
          <a:p>
            <a:pPr marL="457200" lvl="0" indent="-342900" algn="l" rtl="0">
              <a:spcBef>
                <a:spcPts val="1600"/>
              </a:spcBef>
              <a:spcAft>
                <a:spcPts val="0"/>
              </a:spcAft>
              <a:buSzPts val="1800"/>
              <a:buChar char="●"/>
            </a:pPr>
            <a:r>
              <a:rPr lang="en"/>
              <a:t>“You see what’s bad before you see what’s good - negative bias invites us to see &amp; respond more intensely to problems rather than possibilities.”</a:t>
            </a:r>
            <a:endParaRPr/>
          </a:p>
          <a:p>
            <a:pPr marL="0" lvl="0" indent="0" algn="l" rtl="0">
              <a:spcBef>
                <a:spcPts val="1600"/>
              </a:spcBef>
              <a:spcAft>
                <a:spcPts val="0"/>
              </a:spcAft>
              <a:buNone/>
            </a:pPr>
            <a:r>
              <a:rPr lang="en"/>
              <a:t>Ask yourself:</a:t>
            </a:r>
            <a:endParaRPr/>
          </a:p>
          <a:p>
            <a:pPr marL="457200" lvl="0" indent="-342900" algn="l" rtl="0">
              <a:spcBef>
                <a:spcPts val="1600"/>
              </a:spcBef>
              <a:spcAft>
                <a:spcPts val="0"/>
              </a:spcAft>
              <a:buSzPts val="1800"/>
              <a:buChar char="●"/>
            </a:pPr>
            <a:r>
              <a:rPr lang="en"/>
              <a:t>What’s working and which strengths are present?</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264" name="Google Shape;264;p45"/>
          <p:cNvSpPr txBox="1"/>
          <p:nvPr/>
        </p:nvSpPr>
        <p:spPr>
          <a:xfrm>
            <a:off x="311700" y="3914625"/>
            <a:ext cx="8520600" cy="3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Pioneered by psychologist Dr. Kathy Cramer</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6"/>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270" name="Google Shape;270;p46"/>
          <p:cNvSpPr txBox="1"/>
          <p:nvPr/>
        </p:nvSpPr>
        <p:spPr>
          <a:xfrm>
            <a:off x="1707150" y="2094150"/>
            <a:ext cx="5729700" cy="955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spcBef>
                <a:spcPts val="0"/>
              </a:spcBef>
              <a:spcAft>
                <a:spcPts val="0"/>
              </a:spcAft>
              <a:buNone/>
            </a:pPr>
            <a:r>
              <a:rPr lang="en" sz="4800"/>
              <a:t>10. Find a mentor.</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7" name="Google Shape;277;p47"/>
          <p:cNvPicPr preferRelativeResize="0"/>
          <p:nvPr/>
        </p:nvPicPr>
        <p:blipFill rotWithShape="1">
          <a:blip r:embed="rId3">
            <a:alphaModFix/>
          </a:blip>
          <a:srcRect/>
          <a:stretch/>
        </p:blipFill>
        <p:spPr>
          <a:xfrm>
            <a:off x="1143000" y="0"/>
            <a:ext cx="6857999"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8"/>
          <p:cNvPicPr preferRelativeResize="0"/>
          <p:nvPr/>
        </p:nvPicPr>
        <p:blipFill>
          <a:blip r:embed="rId3">
            <a:alphaModFix/>
          </a:blip>
          <a:stretch>
            <a:fillRect/>
          </a:stretch>
        </p:blipFill>
        <p:spPr>
          <a:xfrm>
            <a:off x="376825" y="166700"/>
            <a:ext cx="1600200" cy="1438275"/>
          </a:xfrm>
          <a:prstGeom prst="rect">
            <a:avLst/>
          </a:prstGeom>
          <a:noFill/>
          <a:ln>
            <a:noFill/>
          </a:ln>
        </p:spPr>
      </p:pic>
      <p:pic>
        <p:nvPicPr>
          <p:cNvPr id="283" name="Google Shape;283;p48"/>
          <p:cNvPicPr preferRelativeResize="0"/>
          <p:nvPr/>
        </p:nvPicPr>
        <p:blipFill>
          <a:blip r:embed="rId4">
            <a:alphaModFix/>
          </a:blip>
          <a:stretch>
            <a:fillRect/>
          </a:stretch>
        </p:blipFill>
        <p:spPr>
          <a:xfrm>
            <a:off x="2200700" y="190513"/>
            <a:ext cx="1543050" cy="1390650"/>
          </a:xfrm>
          <a:prstGeom prst="rect">
            <a:avLst/>
          </a:prstGeom>
          <a:noFill/>
          <a:ln>
            <a:noFill/>
          </a:ln>
        </p:spPr>
      </p:pic>
      <p:pic>
        <p:nvPicPr>
          <p:cNvPr id="284" name="Google Shape;284;p48"/>
          <p:cNvPicPr preferRelativeResize="0"/>
          <p:nvPr/>
        </p:nvPicPr>
        <p:blipFill>
          <a:blip r:embed="rId5">
            <a:alphaModFix/>
          </a:blip>
          <a:stretch>
            <a:fillRect/>
          </a:stretch>
        </p:blipFill>
        <p:spPr>
          <a:xfrm>
            <a:off x="3963075" y="209563"/>
            <a:ext cx="1466850" cy="1352550"/>
          </a:xfrm>
          <a:prstGeom prst="rect">
            <a:avLst/>
          </a:prstGeom>
          <a:noFill/>
          <a:ln>
            <a:noFill/>
          </a:ln>
        </p:spPr>
      </p:pic>
      <p:pic>
        <p:nvPicPr>
          <p:cNvPr id="285" name="Google Shape;285;p48"/>
          <p:cNvPicPr preferRelativeResize="0"/>
          <p:nvPr/>
        </p:nvPicPr>
        <p:blipFill>
          <a:blip r:embed="rId6">
            <a:alphaModFix/>
          </a:blip>
          <a:stretch>
            <a:fillRect/>
          </a:stretch>
        </p:blipFill>
        <p:spPr>
          <a:xfrm>
            <a:off x="5614875" y="233375"/>
            <a:ext cx="1428750" cy="1304925"/>
          </a:xfrm>
          <a:prstGeom prst="rect">
            <a:avLst/>
          </a:prstGeom>
          <a:noFill/>
          <a:ln w="25400" cap="flat" cmpd="sng">
            <a:solidFill>
              <a:srgbClr val="000000"/>
            </a:solidFill>
            <a:prstDash val="solid"/>
            <a:miter lim="8000"/>
            <a:headEnd type="none" w="sm" len="sm"/>
            <a:tailEnd type="none" w="sm" len="sm"/>
          </a:ln>
        </p:spPr>
      </p:pic>
      <p:pic>
        <p:nvPicPr>
          <p:cNvPr id="286" name="Google Shape;286;p48"/>
          <p:cNvPicPr preferRelativeResize="0"/>
          <p:nvPr/>
        </p:nvPicPr>
        <p:blipFill>
          <a:blip r:embed="rId7">
            <a:alphaModFix/>
          </a:blip>
          <a:stretch>
            <a:fillRect/>
          </a:stretch>
        </p:blipFill>
        <p:spPr>
          <a:xfrm>
            <a:off x="7228575" y="200025"/>
            <a:ext cx="1533525" cy="1371600"/>
          </a:xfrm>
          <a:prstGeom prst="rect">
            <a:avLst/>
          </a:prstGeom>
          <a:noFill/>
          <a:ln>
            <a:noFill/>
          </a:ln>
        </p:spPr>
      </p:pic>
      <p:pic>
        <p:nvPicPr>
          <p:cNvPr id="287" name="Google Shape;287;p48"/>
          <p:cNvPicPr preferRelativeResize="0"/>
          <p:nvPr/>
        </p:nvPicPr>
        <p:blipFill>
          <a:blip r:embed="rId8">
            <a:alphaModFix/>
          </a:blip>
          <a:stretch>
            <a:fillRect/>
          </a:stretch>
        </p:blipFill>
        <p:spPr>
          <a:xfrm>
            <a:off x="376825" y="2003225"/>
            <a:ext cx="1695450" cy="1304925"/>
          </a:xfrm>
          <a:prstGeom prst="rect">
            <a:avLst/>
          </a:prstGeom>
          <a:noFill/>
          <a:ln>
            <a:noFill/>
          </a:ln>
        </p:spPr>
      </p:pic>
      <p:pic>
        <p:nvPicPr>
          <p:cNvPr id="288" name="Google Shape;288;p48"/>
          <p:cNvPicPr preferRelativeResize="0"/>
          <p:nvPr/>
        </p:nvPicPr>
        <p:blipFill>
          <a:blip r:embed="rId9">
            <a:alphaModFix/>
          </a:blip>
          <a:stretch>
            <a:fillRect/>
          </a:stretch>
        </p:blipFill>
        <p:spPr>
          <a:xfrm>
            <a:off x="2172113" y="2003225"/>
            <a:ext cx="1600200" cy="1304925"/>
          </a:xfrm>
          <a:prstGeom prst="rect">
            <a:avLst/>
          </a:prstGeom>
          <a:noFill/>
          <a:ln>
            <a:noFill/>
          </a:ln>
        </p:spPr>
      </p:pic>
      <p:pic>
        <p:nvPicPr>
          <p:cNvPr id="289" name="Google Shape;289;p48"/>
          <p:cNvPicPr preferRelativeResize="0"/>
          <p:nvPr/>
        </p:nvPicPr>
        <p:blipFill>
          <a:blip r:embed="rId10">
            <a:alphaModFix/>
          </a:blip>
          <a:stretch>
            <a:fillRect/>
          </a:stretch>
        </p:blipFill>
        <p:spPr>
          <a:xfrm>
            <a:off x="3944025" y="1905000"/>
            <a:ext cx="1533525" cy="1358820"/>
          </a:xfrm>
          <a:prstGeom prst="rect">
            <a:avLst/>
          </a:prstGeom>
          <a:noFill/>
          <a:ln>
            <a:noFill/>
          </a:ln>
        </p:spPr>
      </p:pic>
      <p:pic>
        <p:nvPicPr>
          <p:cNvPr id="290" name="Google Shape;290;p48"/>
          <p:cNvPicPr preferRelativeResize="0"/>
          <p:nvPr/>
        </p:nvPicPr>
        <p:blipFill>
          <a:blip r:embed="rId11">
            <a:alphaModFix/>
          </a:blip>
          <a:stretch>
            <a:fillRect/>
          </a:stretch>
        </p:blipFill>
        <p:spPr>
          <a:xfrm>
            <a:off x="5649250" y="1904988"/>
            <a:ext cx="1504950" cy="1333500"/>
          </a:xfrm>
          <a:prstGeom prst="rect">
            <a:avLst/>
          </a:prstGeom>
          <a:noFill/>
          <a:ln>
            <a:noFill/>
          </a:ln>
        </p:spPr>
      </p:pic>
      <p:pic>
        <p:nvPicPr>
          <p:cNvPr id="291" name="Google Shape;291;p48"/>
          <p:cNvPicPr preferRelativeResize="0"/>
          <p:nvPr/>
        </p:nvPicPr>
        <p:blipFill>
          <a:blip r:embed="rId12">
            <a:alphaModFix/>
          </a:blip>
          <a:stretch>
            <a:fillRect/>
          </a:stretch>
        </p:blipFill>
        <p:spPr>
          <a:xfrm>
            <a:off x="7325888" y="1927188"/>
            <a:ext cx="1524000" cy="1314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9"/>
          <p:cNvPicPr preferRelativeResize="0"/>
          <p:nvPr/>
        </p:nvPicPr>
        <p:blipFill>
          <a:blip r:embed="rId3">
            <a:alphaModFix/>
          </a:blip>
          <a:stretch>
            <a:fillRect/>
          </a:stretch>
        </p:blipFill>
        <p:spPr>
          <a:xfrm>
            <a:off x="376825" y="166700"/>
            <a:ext cx="1600200" cy="1438275"/>
          </a:xfrm>
          <a:prstGeom prst="rect">
            <a:avLst/>
          </a:prstGeom>
          <a:noFill/>
          <a:ln>
            <a:noFill/>
          </a:ln>
        </p:spPr>
      </p:pic>
      <p:pic>
        <p:nvPicPr>
          <p:cNvPr id="297" name="Google Shape;297;p49"/>
          <p:cNvPicPr preferRelativeResize="0"/>
          <p:nvPr/>
        </p:nvPicPr>
        <p:blipFill>
          <a:blip r:embed="rId4">
            <a:alphaModFix/>
          </a:blip>
          <a:stretch>
            <a:fillRect/>
          </a:stretch>
        </p:blipFill>
        <p:spPr>
          <a:xfrm>
            <a:off x="2200700" y="190513"/>
            <a:ext cx="1543050" cy="1390650"/>
          </a:xfrm>
          <a:prstGeom prst="rect">
            <a:avLst/>
          </a:prstGeom>
          <a:noFill/>
          <a:ln>
            <a:noFill/>
          </a:ln>
        </p:spPr>
      </p:pic>
      <p:pic>
        <p:nvPicPr>
          <p:cNvPr id="298" name="Google Shape;298;p49"/>
          <p:cNvPicPr preferRelativeResize="0"/>
          <p:nvPr/>
        </p:nvPicPr>
        <p:blipFill>
          <a:blip r:embed="rId5">
            <a:alphaModFix/>
          </a:blip>
          <a:stretch>
            <a:fillRect/>
          </a:stretch>
        </p:blipFill>
        <p:spPr>
          <a:xfrm>
            <a:off x="3963075" y="209563"/>
            <a:ext cx="1466850" cy="1352550"/>
          </a:xfrm>
          <a:prstGeom prst="rect">
            <a:avLst/>
          </a:prstGeom>
          <a:noFill/>
          <a:ln>
            <a:noFill/>
          </a:ln>
        </p:spPr>
      </p:pic>
      <p:pic>
        <p:nvPicPr>
          <p:cNvPr id="299" name="Google Shape;299;p49"/>
          <p:cNvPicPr preferRelativeResize="0"/>
          <p:nvPr/>
        </p:nvPicPr>
        <p:blipFill>
          <a:blip r:embed="rId6">
            <a:alphaModFix/>
          </a:blip>
          <a:stretch>
            <a:fillRect/>
          </a:stretch>
        </p:blipFill>
        <p:spPr>
          <a:xfrm>
            <a:off x="5614875" y="233375"/>
            <a:ext cx="1428750" cy="1304925"/>
          </a:xfrm>
          <a:prstGeom prst="rect">
            <a:avLst/>
          </a:prstGeom>
          <a:noFill/>
          <a:ln w="25400" cap="flat" cmpd="sng">
            <a:solidFill>
              <a:srgbClr val="000000"/>
            </a:solidFill>
            <a:prstDash val="solid"/>
            <a:miter lim="8000"/>
            <a:headEnd type="none" w="sm" len="sm"/>
            <a:tailEnd type="none" w="sm" len="sm"/>
          </a:ln>
        </p:spPr>
      </p:pic>
      <p:pic>
        <p:nvPicPr>
          <p:cNvPr id="300" name="Google Shape;300;p49"/>
          <p:cNvPicPr preferRelativeResize="0"/>
          <p:nvPr/>
        </p:nvPicPr>
        <p:blipFill>
          <a:blip r:embed="rId7">
            <a:alphaModFix/>
          </a:blip>
          <a:stretch>
            <a:fillRect/>
          </a:stretch>
        </p:blipFill>
        <p:spPr>
          <a:xfrm>
            <a:off x="7228575" y="200025"/>
            <a:ext cx="1533525" cy="1371600"/>
          </a:xfrm>
          <a:prstGeom prst="rect">
            <a:avLst/>
          </a:prstGeom>
          <a:noFill/>
          <a:ln>
            <a:noFill/>
          </a:ln>
        </p:spPr>
      </p:pic>
      <p:pic>
        <p:nvPicPr>
          <p:cNvPr id="301" name="Google Shape;301;p49"/>
          <p:cNvPicPr preferRelativeResize="0"/>
          <p:nvPr/>
        </p:nvPicPr>
        <p:blipFill>
          <a:blip r:embed="rId8">
            <a:alphaModFix/>
          </a:blip>
          <a:stretch>
            <a:fillRect/>
          </a:stretch>
        </p:blipFill>
        <p:spPr>
          <a:xfrm>
            <a:off x="376825" y="2003225"/>
            <a:ext cx="1695450" cy="1304925"/>
          </a:xfrm>
          <a:prstGeom prst="rect">
            <a:avLst/>
          </a:prstGeom>
          <a:noFill/>
          <a:ln>
            <a:noFill/>
          </a:ln>
        </p:spPr>
      </p:pic>
      <p:pic>
        <p:nvPicPr>
          <p:cNvPr id="302" name="Google Shape;302;p49"/>
          <p:cNvPicPr preferRelativeResize="0"/>
          <p:nvPr/>
        </p:nvPicPr>
        <p:blipFill>
          <a:blip r:embed="rId9">
            <a:alphaModFix/>
          </a:blip>
          <a:stretch>
            <a:fillRect/>
          </a:stretch>
        </p:blipFill>
        <p:spPr>
          <a:xfrm>
            <a:off x="2172113" y="2003225"/>
            <a:ext cx="1600200" cy="1304925"/>
          </a:xfrm>
          <a:prstGeom prst="rect">
            <a:avLst/>
          </a:prstGeom>
          <a:noFill/>
          <a:ln>
            <a:noFill/>
          </a:ln>
        </p:spPr>
      </p:pic>
      <p:pic>
        <p:nvPicPr>
          <p:cNvPr id="303" name="Google Shape;303;p49"/>
          <p:cNvPicPr preferRelativeResize="0"/>
          <p:nvPr/>
        </p:nvPicPr>
        <p:blipFill>
          <a:blip r:embed="rId10">
            <a:alphaModFix/>
          </a:blip>
          <a:stretch>
            <a:fillRect/>
          </a:stretch>
        </p:blipFill>
        <p:spPr>
          <a:xfrm>
            <a:off x="3944025" y="1905000"/>
            <a:ext cx="1533525" cy="1358820"/>
          </a:xfrm>
          <a:prstGeom prst="rect">
            <a:avLst/>
          </a:prstGeom>
          <a:noFill/>
          <a:ln>
            <a:noFill/>
          </a:ln>
        </p:spPr>
      </p:pic>
      <p:pic>
        <p:nvPicPr>
          <p:cNvPr id="304" name="Google Shape;304;p49"/>
          <p:cNvPicPr preferRelativeResize="0"/>
          <p:nvPr/>
        </p:nvPicPr>
        <p:blipFill>
          <a:blip r:embed="rId11">
            <a:alphaModFix/>
          </a:blip>
          <a:stretch>
            <a:fillRect/>
          </a:stretch>
        </p:blipFill>
        <p:spPr>
          <a:xfrm>
            <a:off x="5649250" y="1904988"/>
            <a:ext cx="1504950" cy="1333500"/>
          </a:xfrm>
          <a:prstGeom prst="rect">
            <a:avLst/>
          </a:prstGeom>
          <a:noFill/>
          <a:ln>
            <a:noFill/>
          </a:ln>
        </p:spPr>
      </p:pic>
      <p:pic>
        <p:nvPicPr>
          <p:cNvPr id="305" name="Google Shape;305;p49"/>
          <p:cNvPicPr preferRelativeResize="0"/>
          <p:nvPr/>
        </p:nvPicPr>
        <p:blipFill>
          <a:blip r:embed="rId12">
            <a:alphaModFix/>
          </a:blip>
          <a:stretch>
            <a:fillRect/>
          </a:stretch>
        </p:blipFill>
        <p:spPr>
          <a:xfrm>
            <a:off x="7325888" y="1927188"/>
            <a:ext cx="1524000" cy="1314450"/>
          </a:xfrm>
          <a:prstGeom prst="rect">
            <a:avLst/>
          </a:prstGeom>
          <a:noFill/>
          <a:ln>
            <a:noFill/>
          </a:ln>
        </p:spPr>
      </p:pic>
      <p:graphicFrame>
        <p:nvGraphicFramePr>
          <p:cNvPr id="306" name="Google Shape;306;p49"/>
          <p:cNvGraphicFramePr/>
          <p:nvPr/>
        </p:nvGraphicFramePr>
        <p:xfrm>
          <a:off x="379375" y="3465825"/>
          <a:ext cx="3000000" cy="3000000"/>
        </p:xfrm>
        <a:graphic>
          <a:graphicData uri="http://schemas.openxmlformats.org/drawingml/2006/table">
            <a:tbl>
              <a:tblPr>
                <a:noFill/>
                <a:tableStyleId>{14B3689A-71B3-4086-833D-26DB9C7F0EEC}</a:tableStyleId>
              </a:tblPr>
              <a:tblGrid>
                <a:gridCol w="1677050">
                  <a:extLst>
                    <a:ext uri="{9D8B030D-6E8A-4147-A177-3AD203B41FA5}">
                      <a16:colId xmlns:a16="http://schemas.microsoft.com/office/drawing/2014/main" val="20000"/>
                    </a:ext>
                  </a:extLst>
                </a:gridCol>
                <a:gridCol w="1677050">
                  <a:extLst>
                    <a:ext uri="{9D8B030D-6E8A-4147-A177-3AD203B41FA5}">
                      <a16:colId xmlns:a16="http://schemas.microsoft.com/office/drawing/2014/main" val="20001"/>
                    </a:ext>
                  </a:extLst>
                </a:gridCol>
                <a:gridCol w="1677050">
                  <a:extLst>
                    <a:ext uri="{9D8B030D-6E8A-4147-A177-3AD203B41FA5}">
                      <a16:colId xmlns:a16="http://schemas.microsoft.com/office/drawing/2014/main" val="20002"/>
                    </a:ext>
                  </a:extLst>
                </a:gridCol>
                <a:gridCol w="1677050">
                  <a:extLst>
                    <a:ext uri="{9D8B030D-6E8A-4147-A177-3AD203B41FA5}">
                      <a16:colId xmlns:a16="http://schemas.microsoft.com/office/drawing/2014/main" val="20003"/>
                    </a:ext>
                  </a:extLst>
                </a:gridCol>
                <a:gridCol w="1677050">
                  <a:extLst>
                    <a:ext uri="{9D8B030D-6E8A-4147-A177-3AD203B41FA5}">
                      <a16:colId xmlns:a16="http://schemas.microsoft.com/office/drawing/2014/main" val="20004"/>
                    </a:ext>
                  </a:extLst>
                </a:gridCol>
              </a:tblGrid>
              <a:tr h="652475">
                <a:tc>
                  <a:txBody>
                    <a:bodyPr/>
                    <a:lstStyle/>
                    <a:p>
                      <a:pPr marL="0" lvl="0" indent="0" algn="ctr" rtl="0">
                        <a:spcBef>
                          <a:spcPts val="0"/>
                        </a:spcBef>
                        <a:spcAft>
                          <a:spcPts val="0"/>
                        </a:spcAft>
                        <a:buNone/>
                      </a:pPr>
                      <a:r>
                        <a:rPr lang="en" sz="1800" b="1"/>
                        <a:t>10. Stress</a:t>
                      </a:r>
                      <a:endParaRPr sz="1800" b="1"/>
                    </a:p>
                  </a:txBody>
                  <a:tcPr marL="91425" marR="91425" marT="91425" marB="91425"/>
                </a:tc>
                <a:tc>
                  <a:txBody>
                    <a:bodyPr/>
                    <a:lstStyle/>
                    <a:p>
                      <a:pPr marL="0" lvl="0" indent="0" algn="ctr" rtl="0">
                        <a:spcBef>
                          <a:spcPts val="0"/>
                        </a:spcBef>
                        <a:spcAft>
                          <a:spcPts val="0"/>
                        </a:spcAft>
                        <a:buNone/>
                      </a:pPr>
                      <a:r>
                        <a:rPr lang="en" sz="1800" b="1"/>
                        <a:t>9. EF</a:t>
                      </a:r>
                      <a:endParaRPr sz="1800" b="1"/>
                    </a:p>
                  </a:txBody>
                  <a:tcPr marL="91425" marR="91425" marT="91425" marB="91425"/>
                </a:tc>
                <a:tc>
                  <a:txBody>
                    <a:bodyPr/>
                    <a:lstStyle/>
                    <a:p>
                      <a:pPr marL="0" lvl="0" indent="0" algn="ctr" rtl="0">
                        <a:spcBef>
                          <a:spcPts val="0"/>
                        </a:spcBef>
                        <a:spcAft>
                          <a:spcPts val="0"/>
                        </a:spcAft>
                        <a:buNone/>
                      </a:pPr>
                      <a:r>
                        <a:rPr lang="en" sz="1800" b="1"/>
                        <a:t>8. Literacy</a:t>
                      </a:r>
                      <a:endParaRPr sz="1800" b="1"/>
                    </a:p>
                  </a:txBody>
                  <a:tcPr marL="91425" marR="91425" marT="91425" marB="91425"/>
                </a:tc>
                <a:tc>
                  <a:txBody>
                    <a:bodyPr/>
                    <a:lstStyle/>
                    <a:p>
                      <a:pPr marL="0" lvl="0" indent="0" algn="ctr" rtl="0">
                        <a:spcBef>
                          <a:spcPts val="0"/>
                        </a:spcBef>
                        <a:spcAft>
                          <a:spcPts val="0"/>
                        </a:spcAft>
                        <a:buNone/>
                      </a:pPr>
                      <a:r>
                        <a:rPr lang="en" sz="1800" b="1"/>
                        <a:t>7. Watchful Eye</a:t>
                      </a:r>
                      <a:endParaRPr sz="1800" b="1"/>
                    </a:p>
                  </a:txBody>
                  <a:tcPr marL="91425" marR="91425" marT="91425" marB="91425"/>
                </a:tc>
                <a:tc>
                  <a:txBody>
                    <a:bodyPr/>
                    <a:lstStyle/>
                    <a:p>
                      <a:pPr marL="0" lvl="0" indent="0" algn="ctr" rtl="0">
                        <a:spcBef>
                          <a:spcPts val="0"/>
                        </a:spcBef>
                        <a:spcAft>
                          <a:spcPts val="0"/>
                        </a:spcAft>
                        <a:buNone/>
                      </a:pPr>
                      <a:r>
                        <a:rPr lang="en" sz="1800" b="1"/>
                        <a:t>6. 20 minutes</a:t>
                      </a:r>
                      <a:endParaRPr sz="1800" b="1"/>
                    </a:p>
                  </a:txBody>
                  <a:tcPr marL="91425" marR="91425" marT="91425" marB="91425"/>
                </a:tc>
                <a:extLst>
                  <a:ext uri="{0D108BD9-81ED-4DB2-BD59-A6C34878D82A}">
                    <a16:rowId xmlns:a16="http://schemas.microsoft.com/office/drawing/2014/main" val="10000"/>
                  </a:ext>
                </a:extLst>
              </a:tr>
              <a:tr h="652475">
                <a:tc>
                  <a:txBody>
                    <a:bodyPr/>
                    <a:lstStyle/>
                    <a:p>
                      <a:pPr marL="0" lvl="0" indent="0" algn="ctr" rtl="0">
                        <a:spcBef>
                          <a:spcPts val="0"/>
                        </a:spcBef>
                        <a:spcAft>
                          <a:spcPts val="0"/>
                        </a:spcAft>
                        <a:buNone/>
                      </a:pPr>
                      <a:r>
                        <a:rPr lang="en" sz="1800" b="1"/>
                        <a:t>5. Parent Allies</a:t>
                      </a:r>
                      <a:endParaRPr sz="1800" b="1"/>
                    </a:p>
                  </a:txBody>
                  <a:tcPr marL="91425" marR="91425" marT="91425" marB="91425"/>
                </a:tc>
                <a:tc>
                  <a:txBody>
                    <a:bodyPr/>
                    <a:lstStyle/>
                    <a:p>
                      <a:pPr marL="0" lvl="0" indent="0" algn="ctr" rtl="0">
                        <a:spcBef>
                          <a:spcPts val="0"/>
                        </a:spcBef>
                        <a:spcAft>
                          <a:spcPts val="0"/>
                        </a:spcAft>
                        <a:buNone/>
                      </a:pPr>
                      <a:r>
                        <a:rPr lang="en" sz="1800" b="1"/>
                        <a:t>4. Student Advocates</a:t>
                      </a:r>
                      <a:endParaRPr sz="1800" b="1"/>
                    </a:p>
                  </a:txBody>
                  <a:tcPr marL="91425" marR="91425" marT="91425" marB="91425"/>
                </a:tc>
                <a:tc>
                  <a:txBody>
                    <a:bodyPr/>
                    <a:lstStyle/>
                    <a:p>
                      <a:pPr marL="0" lvl="0" indent="0" algn="ctr" rtl="0">
                        <a:spcBef>
                          <a:spcPts val="0"/>
                        </a:spcBef>
                        <a:spcAft>
                          <a:spcPts val="0"/>
                        </a:spcAft>
                        <a:buNone/>
                      </a:pPr>
                      <a:r>
                        <a:rPr lang="en" sz="1800" b="1"/>
                        <a:t>3. Learning How</a:t>
                      </a:r>
                      <a:endParaRPr sz="1800" b="1"/>
                    </a:p>
                  </a:txBody>
                  <a:tcPr marL="91425" marR="91425" marT="91425" marB="91425"/>
                </a:tc>
                <a:tc>
                  <a:txBody>
                    <a:bodyPr/>
                    <a:lstStyle/>
                    <a:p>
                      <a:pPr marL="0" lvl="0" indent="0" algn="ctr" rtl="0">
                        <a:spcBef>
                          <a:spcPts val="0"/>
                        </a:spcBef>
                        <a:spcAft>
                          <a:spcPts val="0"/>
                        </a:spcAft>
                        <a:buNone/>
                      </a:pPr>
                      <a:r>
                        <a:rPr lang="en" sz="1800" b="1"/>
                        <a:t>2. Something  Good</a:t>
                      </a:r>
                      <a:endParaRPr sz="1800" b="1"/>
                    </a:p>
                  </a:txBody>
                  <a:tcPr marL="91425" marR="91425" marT="91425" marB="91425"/>
                </a:tc>
                <a:tc>
                  <a:txBody>
                    <a:bodyPr/>
                    <a:lstStyle/>
                    <a:p>
                      <a:pPr marL="457200" lvl="0" indent="-342900" algn="ctr" rtl="0">
                        <a:spcBef>
                          <a:spcPts val="0"/>
                        </a:spcBef>
                        <a:spcAft>
                          <a:spcPts val="0"/>
                        </a:spcAft>
                        <a:buSzPts val="1800"/>
                        <a:buAutoNum type="arabicPeriod"/>
                      </a:pPr>
                      <a:r>
                        <a:rPr lang="en" sz="1800" b="1"/>
                        <a:t>Mentor</a:t>
                      </a:r>
                      <a:endParaRPr sz="18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50"/>
          <p:cNvPicPr preferRelativeResize="0"/>
          <p:nvPr/>
        </p:nvPicPr>
        <p:blipFill>
          <a:blip r:embed="rId3">
            <a:alphaModFix/>
          </a:blip>
          <a:stretch>
            <a:fillRect/>
          </a:stretch>
        </p:blipFill>
        <p:spPr>
          <a:xfrm>
            <a:off x="143725" y="1905061"/>
            <a:ext cx="3508100" cy="3003950"/>
          </a:xfrm>
          <a:prstGeom prst="rect">
            <a:avLst/>
          </a:prstGeom>
          <a:noFill/>
          <a:ln w="9525" cap="flat" cmpd="sng">
            <a:solidFill>
              <a:schemeClr val="dk2"/>
            </a:solidFill>
            <a:prstDash val="solid"/>
            <a:round/>
            <a:headEnd type="none" w="sm" len="sm"/>
            <a:tailEnd type="none" w="sm" len="sm"/>
          </a:ln>
        </p:spPr>
      </p:pic>
      <p:pic>
        <p:nvPicPr>
          <p:cNvPr id="312" name="Google Shape;312;p50"/>
          <p:cNvPicPr preferRelativeResize="0"/>
          <p:nvPr/>
        </p:nvPicPr>
        <p:blipFill>
          <a:blip r:embed="rId4">
            <a:alphaModFix/>
          </a:blip>
          <a:stretch>
            <a:fillRect/>
          </a:stretch>
        </p:blipFill>
        <p:spPr>
          <a:xfrm>
            <a:off x="4114025" y="2541175"/>
            <a:ext cx="4718277" cy="2367826"/>
          </a:xfrm>
          <a:prstGeom prst="rect">
            <a:avLst/>
          </a:prstGeom>
          <a:noFill/>
          <a:ln w="9525" cap="flat" cmpd="sng">
            <a:solidFill>
              <a:schemeClr val="dk2"/>
            </a:solidFill>
            <a:prstDash val="solid"/>
            <a:round/>
            <a:headEnd type="none" w="sm" len="sm"/>
            <a:tailEnd type="none" w="sm" len="sm"/>
          </a:ln>
        </p:spPr>
      </p:pic>
      <p:sp>
        <p:nvSpPr>
          <p:cNvPr id="313" name="Google Shape;313;p50"/>
          <p:cNvSpPr txBox="1"/>
          <p:nvPr/>
        </p:nvSpPr>
        <p:spPr>
          <a:xfrm>
            <a:off x="143675" y="1263500"/>
            <a:ext cx="3508200" cy="56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t>www.rememberit.org </a:t>
            </a:r>
            <a:endParaRPr sz="2500" b="1"/>
          </a:p>
        </p:txBody>
      </p:sp>
      <p:sp>
        <p:nvSpPr>
          <p:cNvPr id="314" name="Google Shape;314;p50"/>
          <p:cNvSpPr txBox="1"/>
          <p:nvPr/>
        </p:nvSpPr>
        <p:spPr>
          <a:xfrm>
            <a:off x="4024525" y="1918225"/>
            <a:ext cx="4807800" cy="56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t>www.denveracademy.org</a:t>
            </a:r>
            <a:endParaRPr sz="2500" b="1"/>
          </a:p>
        </p:txBody>
      </p:sp>
      <p:sp>
        <p:nvSpPr>
          <p:cNvPr id="315" name="Google Shape;315;p50"/>
          <p:cNvSpPr txBox="1"/>
          <p:nvPr/>
        </p:nvSpPr>
        <p:spPr>
          <a:xfrm>
            <a:off x="3420150" y="291475"/>
            <a:ext cx="2303700" cy="63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900" b="1"/>
              <a:t>Thank you!</a:t>
            </a:r>
            <a:endParaRPr sz="29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2499525" y="12"/>
            <a:ext cx="4144945" cy="5143500"/>
          </a:xfrm>
          <a:prstGeom prst="rect">
            <a:avLst/>
          </a:prstGeom>
          <a:noFill/>
          <a:ln>
            <a:noFill/>
          </a:ln>
        </p:spPr>
      </p:pic>
      <p:sp>
        <p:nvSpPr>
          <p:cNvPr id="83" name="Google Shape;83;p17"/>
          <p:cNvSpPr txBox="1"/>
          <p:nvPr/>
        </p:nvSpPr>
        <p:spPr>
          <a:xfrm>
            <a:off x="476250" y="122450"/>
            <a:ext cx="8450100" cy="23541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a:t>1. We cannot underestimate how stress impacts learning for many of our students. </a:t>
            </a:r>
            <a:endParaRPr sz="48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1700" y="976100"/>
            <a:ext cx="5117700" cy="385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tend to see these behaviors as oppositional, but for many students they may actually be protective.”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“We are wired to survive.”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Schultz studies the impact of chronic stress exposure on children &amp; teens with ADHD and learning disabilities.</a:t>
            </a:r>
            <a:endParaRPr/>
          </a:p>
        </p:txBody>
      </p:sp>
      <p:sp>
        <p:nvSpPr>
          <p:cNvPr id="89" name="Google Shape;89;p18"/>
          <p:cNvSpPr txBox="1">
            <a:spLocks noGrp="1"/>
          </p:cNvSpPr>
          <p:nvPr>
            <p:ph type="title"/>
          </p:nvPr>
        </p:nvSpPr>
        <p:spPr>
          <a:xfrm>
            <a:off x="311700" y="293700"/>
            <a:ext cx="8520600" cy="548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b="1">
                <a:solidFill>
                  <a:schemeClr val="dk2"/>
                </a:solidFill>
              </a:rPr>
              <a:t>Dr. Jerome Schultz, Clinical Neuropsychologist, Harvard Medical School</a:t>
            </a:r>
            <a:endParaRPr sz="1900" b="1">
              <a:solidFill>
                <a:schemeClr val="dk2"/>
              </a:solidFill>
            </a:endParaRPr>
          </a:p>
          <a:p>
            <a:pPr marL="0" lvl="0" indent="0" algn="l" rtl="0">
              <a:spcBef>
                <a:spcPts val="1600"/>
              </a:spcBef>
              <a:spcAft>
                <a:spcPts val="0"/>
              </a:spcAft>
              <a:buNone/>
            </a:pPr>
            <a:endParaRPr sz="1800">
              <a:solidFill>
                <a:schemeClr val="dk2"/>
              </a:solidFill>
            </a:endParaRPr>
          </a:p>
        </p:txBody>
      </p:sp>
      <p:pic>
        <p:nvPicPr>
          <p:cNvPr id="90" name="Google Shape;90;p18"/>
          <p:cNvPicPr preferRelativeResize="0"/>
          <p:nvPr/>
        </p:nvPicPr>
        <p:blipFill>
          <a:blip r:embed="rId3">
            <a:alphaModFix/>
          </a:blip>
          <a:stretch>
            <a:fillRect/>
          </a:stretch>
        </p:blipFill>
        <p:spPr>
          <a:xfrm>
            <a:off x="6260550" y="976125"/>
            <a:ext cx="2571750" cy="38576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9"/>
          <p:cNvGraphicFramePr/>
          <p:nvPr/>
        </p:nvGraphicFramePr>
        <p:xfrm>
          <a:off x="148875" y="330638"/>
          <a:ext cx="3000000" cy="3000000"/>
        </p:xfrm>
        <a:graphic>
          <a:graphicData uri="http://schemas.openxmlformats.org/drawingml/2006/table">
            <a:tbl>
              <a:tblPr>
                <a:noFill/>
                <a:tableStyleId>{14B3689A-71B3-4086-833D-26DB9C7F0EEC}</a:tableStyleId>
              </a:tblPr>
              <a:tblGrid>
                <a:gridCol w="743125">
                  <a:extLst>
                    <a:ext uri="{9D8B030D-6E8A-4147-A177-3AD203B41FA5}">
                      <a16:colId xmlns:a16="http://schemas.microsoft.com/office/drawing/2014/main" val="20000"/>
                    </a:ext>
                  </a:extLst>
                </a:gridCol>
                <a:gridCol w="1784250">
                  <a:extLst>
                    <a:ext uri="{9D8B030D-6E8A-4147-A177-3AD203B41FA5}">
                      <a16:colId xmlns:a16="http://schemas.microsoft.com/office/drawing/2014/main" val="20001"/>
                    </a:ext>
                  </a:extLst>
                </a:gridCol>
                <a:gridCol w="6318875">
                  <a:extLst>
                    <a:ext uri="{9D8B030D-6E8A-4147-A177-3AD203B41FA5}">
                      <a16:colId xmlns:a16="http://schemas.microsoft.com/office/drawing/2014/main" val="20002"/>
                    </a:ext>
                  </a:extLst>
                </a:gridCol>
              </a:tblGrid>
              <a:tr h="509450">
                <a:tc>
                  <a:txBody>
                    <a:bodyPr/>
                    <a:lstStyle/>
                    <a:p>
                      <a:pPr marL="0" lvl="0" indent="0" algn="ctr" rtl="0">
                        <a:spcBef>
                          <a:spcPts val="0"/>
                        </a:spcBef>
                        <a:spcAft>
                          <a:spcPts val="0"/>
                        </a:spcAft>
                        <a:buNone/>
                      </a:pPr>
                      <a:r>
                        <a:rPr lang="en" sz="2300" b="1"/>
                        <a:t>D</a:t>
                      </a:r>
                      <a:endParaRPr sz="2300" b="1"/>
                    </a:p>
                  </a:txBody>
                  <a:tcPr marL="91425" marR="91425" marT="91425" marB="91425"/>
                </a:tc>
                <a:tc>
                  <a:txBody>
                    <a:bodyPr/>
                    <a:lstStyle/>
                    <a:p>
                      <a:pPr marL="0" lvl="0" indent="0" algn="l" rtl="0">
                        <a:spcBef>
                          <a:spcPts val="0"/>
                        </a:spcBef>
                        <a:spcAft>
                          <a:spcPts val="0"/>
                        </a:spcAft>
                        <a:buNone/>
                      </a:pPr>
                      <a:r>
                        <a:rPr lang="en" sz="1900"/>
                        <a:t>Define</a:t>
                      </a:r>
                      <a:endParaRPr sz="1900"/>
                    </a:p>
                  </a:txBody>
                  <a:tcPr marL="91425" marR="91425" marT="91425" marB="91425"/>
                </a:tc>
                <a:tc>
                  <a:txBody>
                    <a:bodyPr/>
                    <a:lstStyle/>
                    <a:p>
                      <a:pPr marL="0" lvl="0" indent="0" algn="l" rtl="0">
                        <a:spcBef>
                          <a:spcPts val="0"/>
                        </a:spcBef>
                        <a:spcAft>
                          <a:spcPts val="0"/>
                        </a:spcAft>
                        <a:buNone/>
                      </a:pPr>
                      <a:r>
                        <a:rPr lang="en" sz="1800"/>
                        <a:t>Analyze &amp; understand student’s unique learning profile</a:t>
                      </a:r>
                      <a:endParaRPr sz="1800"/>
                    </a:p>
                  </a:txBody>
                  <a:tcPr marL="91425" marR="91425" marT="91425" marB="91425"/>
                </a:tc>
                <a:extLst>
                  <a:ext uri="{0D108BD9-81ED-4DB2-BD59-A6C34878D82A}">
                    <a16:rowId xmlns:a16="http://schemas.microsoft.com/office/drawing/2014/main" val="10000"/>
                  </a:ext>
                </a:extLst>
              </a:tr>
              <a:tr h="509450">
                <a:tc>
                  <a:txBody>
                    <a:bodyPr/>
                    <a:lstStyle/>
                    <a:p>
                      <a:pPr marL="0" lvl="0" indent="0" algn="ctr" rtl="0">
                        <a:spcBef>
                          <a:spcPts val="0"/>
                        </a:spcBef>
                        <a:spcAft>
                          <a:spcPts val="0"/>
                        </a:spcAft>
                        <a:buNone/>
                      </a:pPr>
                      <a:r>
                        <a:rPr lang="en" sz="2300" b="1"/>
                        <a:t>E</a:t>
                      </a:r>
                      <a:endParaRPr sz="2300" b="1"/>
                    </a:p>
                  </a:txBody>
                  <a:tcPr marL="91425" marR="91425" marT="91425" marB="91425"/>
                </a:tc>
                <a:tc>
                  <a:txBody>
                    <a:bodyPr/>
                    <a:lstStyle/>
                    <a:p>
                      <a:pPr marL="0" lvl="0" indent="0" algn="l" rtl="0">
                        <a:spcBef>
                          <a:spcPts val="0"/>
                        </a:spcBef>
                        <a:spcAft>
                          <a:spcPts val="0"/>
                        </a:spcAft>
                        <a:buNone/>
                      </a:pPr>
                      <a:r>
                        <a:rPr lang="en" sz="1900"/>
                        <a:t>Educate</a:t>
                      </a:r>
                      <a:endParaRPr sz="1900"/>
                    </a:p>
                  </a:txBody>
                  <a:tcPr marL="91425" marR="91425" marT="91425" marB="91425"/>
                </a:tc>
                <a:tc>
                  <a:txBody>
                    <a:bodyPr/>
                    <a:lstStyle/>
                    <a:p>
                      <a:pPr marL="0" lvl="0" indent="0" algn="l" rtl="0">
                        <a:spcBef>
                          <a:spcPts val="0"/>
                        </a:spcBef>
                        <a:spcAft>
                          <a:spcPts val="0"/>
                        </a:spcAft>
                        <a:buNone/>
                      </a:pPr>
                      <a:r>
                        <a:rPr lang="en" sz="1800"/>
                        <a:t>“How does ADHD/LD impact my school work and my life?”</a:t>
                      </a:r>
                      <a:endParaRPr sz="1800"/>
                    </a:p>
                  </a:txBody>
                  <a:tcPr marL="91425" marR="91425" marT="91425" marB="91425"/>
                </a:tc>
                <a:extLst>
                  <a:ext uri="{0D108BD9-81ED-4DB2-BD59-A6C34878D82A}">
                    <a16:rowId xmlns:a16="http://schemas.microsoft.com/office/drawing/2014/main" val="10001"/>
                  </a:ext>
                </a:extLst>
              </a:tr>
              <a:tr h="5094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Speculate</a:t>
                      </a:r>
                      <a:endParaRPr sz="1900"/>
                    </a:p>
                  </a:txBody>
                  <a:tcPr marL="91425" marR="91425" marT="91425" marB="91425"/>
                </a:tc>
                <a:tc>
                  <a:txBody>
                    <a:bodyPr/>
                    <a:lstStyle/>
                    <a:p>
                      <a:pPr marL="0" lvl="0" indent="0" algn="l" rtl="0">
                        <a:spcBef>
                          <a:spcPts val="0"/>
                        </a:spcBef>
                        <a:spcAft>
                          <a:spcPts val="0"/>
                        </a:spcAft>
                        <a:buNone/>
                      </a:pPr>
                      <a:r>
                        <a:rPr lang="en" sz="1800"/>
                        <a:t>Anticipate challenges, identify strategies &amp; supports</a:t>
                      </a:r>
                      <a:endParaRPr sz="1800"/>
                    </a:p>
                  </a:txBody>
                  <a:tcPr marL="91425" marR="91425" marT="91425" marB="91425"/>
                </a:tc>
                <a:extLst>
                  <a:ext uri="{0D108BD9-81ED-4DB2-BD59-A6C34878D82A}">
                    <a16:rowId xmlns:a16="http://schemas.microsoft.com/office/drawing/2014/main" val="10002"/>
                  </a:ext>
                </a:extLst>
              </a:tr>
              <a:tr h="509450">
                <a:tc>
                  <a:txBody>
                    <a:bodyPr/>
                    <a:lstStyle/>
                    <a:p>
                      <a:pPr marL="0" lvl="0" indent="0" algn="ctr" rtl="0">
                        <a:spcBef>
                          <a:spcPts val="0"/>
                        </a:spcBef>
                        <a:spcAft>
                          <a:spcPts val="0"/>
                        </a:spcAft>
                        <a:buNone/>
                      </a:pPr>
                      <a:r>
                        <a:rPr lang="en" sz="2300" b="1"/>
                        <a:t>T</a:t>
                      </a:r>
                      <a:endParaRPr sz="2300" b="1"/>
                    </a:p>
                  </a:txBody>
                  <a:tcPr marL="91425" marR="91425" marT="91425" marB="91425"/>
                </a:tc>
                <a:tc>
                  <a:txBody>
                    <a:bodyPr/>
                    <a:lstStyle/>
                    <a:p>
                      <a:pPr marL="0" lvl="0" indent="0" algn="l" rtl="0">
                        <a:spcBef>
                          <a:spcPts val="0"/>
                        </a:spcBef>
                        <a:spcAft>
                          <a:spcPts val="0"/>
                        </a:spcAft>
                        <a:buNone/>
                      </a:pPr>
                      <a:r>
                        <a:rPr lang="en" sz="1900"/>
                        <a:t>Teach</a:t>
                      </a:r>
                      <a:endParaRPr sz="1900"/>
                    </a:p>
                  </a:txBody>
                  <a:tcPr marL="91425" marR="91425" marT="91425" marB="91425"/>
                </a:tc>
                <a:tc>
                  <a:txBody>
                    <a:bodyPr/>
                    <a:lstStyle/>
                    <a:p>
                      <a:pPr marL="0" lvl="0" indent="0" algn="l" rtl="0">
                        <a:spcBef>
                          <a:spcPts val="0"/>
                        </a:spcBef>
                        <a:spcAft>
                          <a:spcPts val="0"/>
                        </a:spcAft>
                        <a:buNone/>
                      </a:pPr>
                      <a:r>
                        <a:rPr lang="en" sz="1800"/>
                        <a:t>Knowledge brings power; learn ways to alleviate &amp; manage stress</a:t>
                      </a:r>
                      <a:endParaRPr sz="1800"/>
                    </a:p>
                  </a:txBody>
                  <a:tcPr marL="91425" marR="91425" marT="91425" marB="91425"/>
                </a:tc>
                <a:extLst>
                  <a:ext uri="{0D108BD9-81ED-4DB2-BD59-A6C34878D82A}">
                    <a16:rowId xmlns:a16="http://schemas.microsoft.com/office/drawing/2014/main" val="10003"/>
                  </a:ext>
                </a:extLst>
              </a:tr>
              <a:tr h="509450">
                <a:tc>
                  <a:txBody>
                    <a:bodyPr/>
                    <a:lstStyle/>
                    <a:p>
                      <a:pPr marL="0" lvl="0" indent="0" algn="ctr" rtl="0">
                        <a:spcBef>
                          <a:spcPts val="0"/>
                        </a:spcBef>
                        <a:spcAft>
                          <a:spcPts val="0"/>
                        </a:spcAft>
                        <a:buNone/>
                      </a:pPr>
                      <a:r>
                        <a:rPr lang="en" sz="2300" b="1"/>
                        <a:t>R</a:t>
                      </a:r>
                      <a:endParaRPr sz="2300" b="1"/>
                    </a:p>
                  </a:txBody>
                  <a:tcPr marL="91425" marR="91425" marT="91425" marB="91425"/>
                </a:tc>
                <a:tc>
                  <a:txBody>
                    <a:bodyPr/>
                    <a:lstStyle/>
                    <a:p>
                      <a:pPr marL="0" lvl="0" indent="0" algn="l" rtl="0">
                        <a:spcBef>
                          <a:spcPts val="0"/>
                        </a:spcBef>
                        <a:spcAft>
                          <a:spcPts val="0"/>
                        </a:spcAft>
                        <a:buNone/>
                      </a:pPr>
                      <a:r>
                        <a:rPr lang="en" sz="1900"/>
                        <a:t>Reduce Threat</a:t>
                      </a:r>
                      <a:endParaRPr sz="1900"/>
                    </a:p>
                  </a:txBody>
                  <a:tcPr marL="91425" marR="91425" marT="91425" marB="91425"/>
                </a:tc>
                <a:tc>
                  <a:txBody>
                    <a:bodyPr/>
                    <a:lstStyle/>
                    <a:p>
                      <a:pPr marL="0" lvl="0" indent="0" algn="l" rtl="0">
                        <a:spcBef>
                          <a:spcPts val="0"/>
                        </a:spcBef>
                        <a:spcAft>
                          <a:spcPts val="0"/>
                        </a:spcAft>
                        <a:buNone/>
                      </a:pPr>
                      <a:r>
                        <a:rPr lang="en" sz="1800"/>
                        <a:t>Create safe space; start to recognize triggers</a:t>
                      </a:r>
                      <a:endParaRPr sz="1800"/>
                    </a:p>
                  </a:txBody>
                  <a:tcPr marL="91425" marR="91425" marT="91425" marB="91425"/>
                </a:tc>
                <a:extLst>
                  <a:ext uri="{0D108BD9-81ED-4DB2-BD59-A6C34878D82A}">
                    <a16:rowId xmlns:a16="http://schemas.microsoft.com/office/drawing/2014/main" val="10004"/>
                  </a:ext>
                </a:extLst>
              </a:tr>
              <a:tr h="509450">
                <a:tc>
                  <a:txBody>
                    <a:bodyPr/>
                    <a:lstStyle/>
                    <a:p>
                      <a:pPr marL="0" lvl="0" indent="0" algn="ctr" rtl="0">
                        <a:spcBef>
                          <a:spcPts val="0"/>
                        </a:spcBef>
                        <a:spcAft>
                          <a:spcPts val="0"/>
                        </a:spcAft>
                        <a:buNone/>
                      </a:pPr>
                      <a:r>
                        <a:rPr lang="en" sz="2300" b="1"/>
                        <a:t>E</a:t>
                      </a:r>
                      <a:endParaRPr sz="2300" b="1"/>
                    </a:p>
                  </a:txBody>
                  <a:tcPr marL="91425" marR="91425" marT="91425" marB="91425"/>
                </a:tc>
                <a:tc>
                  <a:txBody>
                    <a:bodyPr/>
                    <a:lstStyle/>
                    <a:p>
                      <a:pPr marL="0" lvl="0" indent="0" algn="l" rtl="0">
                        <a:spcBef>
                          <a:spcPts val="0"/>
                        </a:spcBef>
                        <a:spcAft>
                          <a:spcPts val="0"/>
                        </a:spcAft>
                        <a:buNone/>
                      </a:pPr>
                      <a:r>
                        <a:rPr lang="en" sz="1900"/>
                        <a:t>Exercise</a:t>
                      </a:r>
                      <a:endParaRPr sz="1900"/>
                    </a:p>
                  </a:txBody>
                  <a:tcPr marL="91425" marR="91425" marT="91425" marB="91425"/>
                </a:tc>
                <a:tc>
                  <a:txBody>
                    <a:bodyPr/>
                    <a:lstStyle/>
                    <a:p>
                      <a:pPr marL="0" lvl="0" indent="0" algn="l" rtl="0">
                        <a:spcBef>
                          <a:spcPts val="0"/>
                        </a:spcBef>
                        <a:spcAft>
                          <a:spcPts val="0"/>
                        </a:spcAft>
                        <a:buNone/>
                      </a:pPr>
                      <a:r>
                        <a:rPr lang="en" sz="1800"/>
                        <a:t>Regular physical activity is key</a:t>
                      </a:r>
                      <a:endParaRPr sz="1800"/>
                    </a:p>
                  </a:txBody>
                  <a:tcPr marL="91425" marR="91425" marT="91425" marB="91425"/>
                </a:tc>
                <a:extLst>
                  <a:ext uri="{0D108BD9-81ED-4DB2-BD59-A6C34878D82A}">
                    <a16:rowId xmlns:a16="http://schemas.microsoft.com/office/drawing/2014/main" val="10005"/>
                  </a:ext>
                </a:extLst>
              </a:tr>
              <a:tr h="5094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Success</a:t>
                      </a:r>
                      <a:endParaRPr sz="1900"/>
                    </a:p>
                  </a:txBody>
                  <a:tcPr marL="91425" marR="91425" marT="91425" marB="91425"/>
                </a:tc>
                <a:tc>
                  <a:txBody>
                    <a:bodyPr/>
                    <a:lstStyle/>
                    <a:p>
                      <a:pPr marL="0" lvl="0" indent="0" algn="l" rtl="0">
                        <a:spcBef>
                          <a:spcPts val="0"/>
                        </a:spcBef>
                        <a:spcAft>
                          <a:spcPts val="0"/>
                        </a:spcAft>
                        <a:buNone/>
                      </a:pPr>
                      <a:r>
                        <a:rPr lang="en" sz="1800"/>
                        <a:t>Repeated opportunities to experience success</a:t>
                      </a:r>
                      <a:endParaRPr sz="1800"/>
                    </a:p>
                  </a:txBody>
                  <a:tcPr marL="91425" marR="91425" marT="91425" marB="91425"/>
                </a:tc>
                <a:extLst>
                  <a:ext uri="{0D108BD9-81ED-4DB2-BD59-A6C34878D82A}">
                    <a16:rowId xmlns:a16="http://schemas.microsoft.com/office/drawing/2014/main" val="10006"/>
                  </a:ext>
                </a:extLst>
              </a:tr>
              <a:tr h="5045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Strategies</a:t>
                      </a:r>
                      <a:endParaRPr sz="1900"/>
                    </a:p>
                  </a:txBody>
                  <a:tcPr marL="91425" marR="91425" marT="91425" marB="91425"/>
                </a:tc>
                <a:tc>
                  <a:txBody>
                    <a:bodyPr/>
                    <a:lstStyle/>
                    <a:p>
                      <a:pPr marL="0" lvl="0" indent="0" algn="l" rtl="0">
                        <a:spcBef>
                          <a:spcPts val="0"/>
                        </a:spcBef>
                        <a:spcAft>
                          <a:spcPts val="0"/>
                        </a:spcAft>
                        <a:buNone/>
                      </a:pPr>
                      <a:r>
                        <a:rPr lang="en" sz="1800"/>
                        <a:t>Draw upon previous lessons; actively employ strategies solo</a:t>
                      </a:r>
                      <a:endParaRPr sz="18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2227535" y="0"/>
            <a:ext cx="5729580" cy="5143501"/>
          </a:xfrm>
          <a:prstGeom prst="rect">
            <a:avLst/>
          </a:prstGeom>
          <a:noFill/>
          <a:ln>
            <a:noFill/>
          </a:ln>
        </p:spPr>
      </p:pic>
      <p:sp>
        <p:nvSpPr>
          <p:cNvPr id="101" name="Google Shape;101;p20"/>
          <p:cNvSpPr txBox="1"/>
          <p:nvPr/>
        </p:nvSpPr>
        <p:spPr>
          <a:xfrm>
            <a:off x="265350" y="557900"/>
            <a:ext cx="8613300" cy="1687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a:t>2. Executive functioning is a process, not an event.</a:t>
            </a:r>
            <a:endParaRPr sz="48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16300" y="376750"/>
            <a:ext cx="8520600" cy="55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Sarah Ward, Director of Cognitive Connections</a:t>
            </a:r>
            <a:endParaRPr sz="2200" b="1"/>
          </a:p>
        </p:txBody>
      </p:sp>
      <p:sp>
        <p:nvSpPr>
          <p:cNvPr id="107" name="Google Shape;107;p21"/>
          <p:cNvSpPr txBox="1">
            <a:spLocks noGrp="1"/>
          </p:cNvSpPr>
          <p:nvPr>
            <p:ph type="body" idx="1"/>
          </p:nvPr>
        </p:nvSpPr>
        <p:spPr>
          <a:xfrm>
            <a:off x="216300" y="1343225"/>
            <a:ext cx="8520600" cy="3440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dk1"/>
                </a:solidFill>
              </a:rPr>
              <a:t>How far into the future can they anticipate?</a:t>
            </a:r>
            <a:endParaRPr sz="2000" b="1">
              <a:solidFill>
                <a:schemeClr val="dk1"/>
              </a:solidFill>
            </a:endParaRPr>
          </a:p>
          <a:p>
            <a:pPr marL="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2 years old: NOW</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3-5 years old: 5-20 minutes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1st grade: Several hours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3rd grade: 8 - 12 hours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12-16 years old: 2-3 days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17-23 years old: 2-3 weeks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23-35 years old: 3 -5 week</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216300" y="147425"/>
            <a:ext cx="8520600" cy="55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t>Understanding and Practicing Situational Intelligence: STOP</a:t>
            </a:r>
            <a:endParaRPr sz="2200" b="1"/>
          </a:p>
          <a:p>
            <a:pPr marL="0" lvl="0" indent="0" algn="l" rtl="0">
              <a:spcBef>
                <a:spcPts val="0"/>
              </a:spcBef>
              <a:spcAft>
                <a:spcPts val="0"/>
              </a:spcAft>
              <a:buNone/>
            </a:pPr>
            <a:endParaRPr sz="2000"/>
          </a:p>
        </p:txBody>
      </p:sp>
      <p:sp>
        <p:nvSpPr>
          <p:cNvPr id="113" name="Google Shape;113;p22"/>
          <p:cNvSpPr txBox="1">
            <a:spLocks noGrp="1"/>
          </p:cNvSpPr>
          <p:nvPr>
            <p:ph type="body" idx="1"/>
          </p:nvPr>
        </p:nvSpPr>
        <p:spPr>
          <a:xfrm>
            <a:off x="216300" y="786275"/>
            <a:ext cx="8520600" cy="4209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dk1"/>
                </a:solidFill>
              </a:rPr>
              <a:t>SPACE: read the room</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What’s going on?</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Expected/unexpected?</a:t>
            </a:r>
            <a:endParaRPr>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TIME: get on the timeline</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What’s happening at this moment in time?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Pace/time of day?</a:t>
            </a:r>
            <a:endParaRPr>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OBJECTS: read the objects</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Look for objects/parts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Location/purpose</a:t>
            </a:r>
            <a:endParaRPr>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PEOPLE: read the person</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 are they telling you?</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Look at face, body &amp; appearance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p:txBody>
      </p:sp>
      <p:pic>
        <p:nvPicPr>
          <p:cNvPr id="114" name="Google Shape;114;p22"/>
          <p:cNvPicPr preferRelativeResize="0"/>
          <p:nvPr/>
        </p:nvPicPr>
        <p:blipFill>
          <a:blip r:embed="rId3">
            <a:alphaModFix/>
          </a:blip>
          <a:stretch>
            <a:fillRect/>
          </a:stretch>
        </p:blipFill>
        <p:spPr>
          <a:xfrm>
            <a:off x="5294755" y="1358238"/>
            <a:ext cx="3079650" cy="3065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2248</Words>
  <Application>Microsoft Macintosh PowerPoint</Application>
  <PresentationFormat>On-screen Show (16:9)</PresentationFormat>
  <Paragraphs>226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Georgia</vt:lpstr>
      <vt:lpstr>Noto Sans Symbols</vt:lpstr>
      <vt:lpstr>Times New Roman</vt:lpstr>
      <vt:lpstr>Simple Light</vt:lpstr>
      <vt:lpstr>What Diverse Learners Are Teaching Us</vt:lpstr>
      <vt:lpstr>Objectives</vt:lpstr>
      <vt:lpstr>PowerPoint Presentation</vt:lpstr>
      <vt:lpstr>PowerPoint Presentation</vt:lpstr>
      <vt:lpstr>Dr. Jerome Schultz, Clinical Neuropsychologist, Harvard Medical School </vt:lpstr>
      <vt:lpstr>PowerPoint Presentation</vt:lpstr>
      <vt:lpstr>PowerPoint Presentation</vt:lpstr>
      <vt:lpstr>Sarah Ward, Director of Cognitive Connections</vt:lpstr>
      <vt:lpstr>Understanding and Practicing Situational Intelligence: STOP </vt:lpstr>
      <vt:lpstr>PowerPoint Presentation</vt:lpstr>
      <vt:lpstr>PowerPoint Presentation</vt:lpstr>
      <vt:lpstr>“English Spelling is NOT Crazy”  Louisa Moats: author, researcher, teacher</vt:lpstr>
      <vt:lpstr>PowerPoint Presentation</vt:lpstr>
      <vt:lpstr>PowerPoint Presentation</vt:lpstr>
      <vt:lpstr>PowerPoint Presentation</vt:lpstr>
      <vt:lpstr>The Global Institute for Lifelong Empowerment (GiLE) is a foundation based in Budapest, Hungary.</vt:lpstr>
      <vt:lpstr>Dr. Brad Witzel, College of Education at Winthrop University</vt:lpstr>
      <vt:lpstr>Dr. Brad Witzel, College of Education at Winthrop University</vt:lpstr>
      <vt:lpstr>Dr. Brad Witzel, College of Education at Winthrop University</vt:lpstr>
      <vt:lpstr>PowerPoint Presentation</vt:lpstr>
      <vt:lpstr>PowerPoint Presentation</vt:lpstr>
      <vt:lpstr>6. Parents as allies.</vt:lpstr>
      <vt:lpstr>PowerPoint Presentation</vt:lpstr>
      <vt:lpstr>7. Students as advocates.</vt:lpstr>
      <vt:lpstr>PowerPoint Presentation</vt:lpstr>
      <vt:lpstr>PowerPoint Presentation</vt:lpstr>
      <vt:lpstr>“The Most Popular Online Course Teaches You to Learn”</vt:lpstr>
      <vt:lpstr>PowerPoint Presentation</vt:lpstr>
      <vt:lpstr>8. Understanding how learning works is far more important than what you learn.</vt:lpstr>
      <vt:lpstr>PowerPoint Presentation</vt:lpstr>
      <vt:lpstr>PowerPoint Presentation</vt:lpstr>
      <vt:lpstr>Asset-Based Thinking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Diverse Learners Are Teaching Us</dc:title>
  <cp:lastModifiedBy>Philippe Ernewein</cp:lastModifiedBy>
  <cp:revision>1</cp:revision>
  <dcterms:modified xsi:type="dcterms:W3CDTF">2022-10-07T21:17:24Z</dcterms:modified>
</cp:coreProperties>
</file>